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Muli" charset="1" panose="00000500000000000000"/>
      <p:regular r:id="rId14"/>
    </p:embeddedFont>
    <p:embeddedFont>
      <p:font typeface="Muli Bold" charset="1" panose="00000800000000000000"/>
      <p:regular r:id="rId15"/>
    </p:embeddedFont>
    <p:embeddedFont>
      <p:font typeface="Muli Italics" charset="1" panose="00000500000000000000"/>
      <p:regular r:id="rId16"/>
    </p:embeddedFont>
    <p:embeddedFont>
      <p:font typeface="Muli Bold Italics" charset="1" panose="00000800000000000000"/>
      <p:regular r:id="rId17"/>
    </p:embeddedFont>
    <p:embeddedFont>
      <p:font typeface="Muli Extra-Light" charset="1" panose="00000300000000000000"/>
      <p:regular r:id="rId18"/>
    </p:embeddedFont>
    <p:embeddedFont>
      <p:font typeface="Muli Extra-Light Italics" charset="1" panose="00000300000000000000"/>
      <p:regular r:id="rId19"/>
    </p:embeddedFont>
    <p:embeddedFont>
      <p:font typeface="Muli Light" charset="1" panose="00000400000000000000"/>
      <p:regular r:id="rId20"/>
    </p:embeddedFont>
    <p:embeddedFont>
      <p:font typeface="Muli Light Italics" charset="1" panose="00000400000000000000"/>
      <p:regular r:id="rId21"/>
    </p:embeddedFont>
    <p:embeddedFont>
      <p:font typeface="Muli Semi-Bold" charset="1" panose="00000700000000000000"/>
      <p:regular r:id="rId22"/>
    </p:embeddedFont>
    <p:embeddedFont>
      <p:font typeface="Muli Semi-Bold Italics" charset="1" panose="00000700000000000000"/>
      <p:regular r:id="rId23"/>
    </p:embeddedFont>
    <p:embeddedFont>
      <p:font typeface="Muli Ultra-Bold" charset="1" panose="00000900000000000000"/>
      <p:regular r:id="rId24"/>
    </p:embeddedFont>
    <p:embeddedFont>
      <p:font typeface="Muli Ultra-Bold Italics" charset="1" panose="00000900000000000000"/>
      <p:regular r:id="rId25"/>
    </p:embeddedFont>
    <p:embeddedFont>
      <p:font typeface="Muli Heavy" charset="1" panose="00000A00000000000000"/>
      <p:regular r:id="rId26"/>
    </p:embeddedFont>
    <p:embeddedFont>
      <p:font typeface="Muli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482284"/>
            <a:ext cx="11437054" cy="3458883"/>
            <a:chOff x="0" y="0"/>
            <a:chExt cx="15249406" cy="4611844"/>
          </a:xfrm>
        </p:grpSpPr>
        <p:sp>
          <p:nvSpPr>
            <p:cNvPr name="TextBox 3" id="3"/>
            <p:cNvSpPr txBox="true"/>
            <p:nvPr/>
          </p:nvSpPr>
          <p:spPr>
            <a:xfrm rot="0">
              <a:off x="0" y="439420"/>
              <a:ext cx="15249406" cy="1833118"/>
            </a:xfrm>
            <a:prstGeom prst="rect">
              <a:avLst/>
            </a:prstGeom>
          </p:spPr>
          <p:txBody>
            <a:bodyPr anchor="t" rtlCol="false" tIns="0" lIns="0" bIns="0" rIns="0">
              <a:spAutoFit/>
            </a:bodyPr>
            <a:lstStyle/>
            <a:p>
              <a:pPr algn="l">
                <a:lnSpc>
                  <a:spcPts val="10489"/>
                </a:lnSpc>
              </a:pPr>
              <a:r>
                <a:rPr lang="en-US" sz="9449" spc="-103">
                  <a:solidFill>
                    <a:srgbClr val="000000"/>
                  </a:solidFill>
                  <a:latin typeface="Muli Bold"/>
                </a:rPr>
                <a:t>Siêu thị Mini</a:t>
              </a:r>
            </a:p>
          </p:txBody>
        </p:sp>
        <p:sp>
          <p:nvSpPr>
            <p:cNvPr name="TextBox 4" id="4"/>
            <p:cNvSpPr txBox="true"/>
            <p:nvPr/>
          </p:nvSpPr>
          <p:spPr>
            <a:xfrm rot="0">
              <a:off x="0" y="2974814"/>
              <a:ext cx="15249406" cy="1637030"/>
            </a:xfrm>
            <a:prstGeom prst="rect">
              <a:avLst/>
            </a:prstGeom>
          </p:spPr>
          <p:txBody>
            <a:bodyPr anchor="t" rtlCol="false" tIns="0" lIns="0" bIns="0" rIns="0">
              <a:spAutoFit/>
            </a:bodyPr>
            <a:lstStyle/>
            <a:p>
              <a:pPr algn="l">
                <a:lnSpc>
                  <a:spcPts val="5039"/>
                </a:lnSpc>
              </a:pPr>
              <a:r>
                <a:rPr lang="en-US" sz="3599">
                  <a:solidFill>
                    <a:srgbClr val="000000"/>
                  </a:solidFill>
                  <a:latin typeface="Muli"/>
                </a:rPr>
                <a:t>NT118-Phát triển ứng dụng trên thiết bị di động</a:t>
              </a:r>
            </a:p>
            <a:p>
              <a:pPr algn="l">
                <a:lnSpc>
                  <a:spcPts val="5039"/>
                </a:lnSpc>
              </a:pPr>
              <a:r>
                <a:rPr lang="en-US" sz="3599">
                  <a:solidFill>
                    <a:srgbClr val="000000"/>
                  </a:solidFill>
                  <a:latin typeface="Muli"/>
                </a:rPr>
                <a:t>GVHD: Trần Hồng Nghi</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1028700"/>
            <a:ext cx="4212844" cy="586200"/>
            <a:chOff x="0" y="0"/>
            <a:chExt cx="5617125" cy="781600"/>
          </a:xfrm>
        </p:grpSpPr>
        <p:sp>
          <p:nvSpPr>
            <p:cNvPr name="TextBox 14" id="14"/>
            <p:cNvSpPr txBox="true"/>
            <p:nvPr/>
          </p:nvSpPr>
          <p:spPr>
            <a:xfrm rot="0">
              <a:off x="1293956" y="104459"/>
              <a:ext cx="4323169" cy="525057"/>
            </a:xfrm>
            <a:prstGeom prst="rect">
              <a:avLst/>
            </a:prstGeom>
          </p:spPr>
          <p:txBody>
            <a:bodyPr anchor="t" rtlCol="false" tIns="0" lIns="0" bIns="0" rIns="0">
              <a:spAutoFit/>
            </a:bodyPr>
            <a:lstStyle/>
            <a:p>
              <a:pPr algn="l">
                <a:lnSpc>
                  <a:spcPts val="3359"/>
                </a:lnSpc>
                <a:spcBef>
                  <a:spcPct val="0"/>
                </a:spcBef>
              </a:pP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2008622" y="1683983"/>
            <a:ext cx="13375978" cy="7856849"/>
          </a:xfrm>
          <a:custGeom>
            <a:avLst/>
            <a:gdLst/>
            <a:ahLst/>
            <a:cxnLst/>
            <a:rect r="r" b="b" t="t" l="l"/>
            <a:pathLst>
              <a:path h="7856849" w="13375978">
                <a:moveTo>
                  <a:pt x="0" y="0"/>
                </a:moveTo>
                <a:lnTo>
                  <a:pt x="13375979" y="0"/>
                </a:lnTo>
                <a:lnTo>
                  <a:pt x="13375979" y="7856850"/>
                </a:lnTo>
                <a:lnTo>
                  <a:pt x="0" y="7856850"/>
                </a:lnTo>
                <a:lnTo>
                  <a:pt x="0" y="0"/>
                </a:lnTo>
                <a:close/>
              </a:path>
            </a:pathLst>
          </a:custGeom>
          <a:blipFill>
            <a:blip r:embed="rId2"/>
            <a:stretch>
              <a:fillRect l="0" t="0" r="0" b="0"/>
            </a:stretch>
          </a:blipFill>
        </p:spPr>
      </p:sp>
      <p:sp>
        <p:nvSpPr>
          <p:cNvPr name="TextBox 9" id="9"/>
          <p:cNvSpPr txBox="true"/>
          <p:nvPr/>
        </p:nvSpPr>
        <p:spPr>
          <a:xfrm rot="0">
            <a:off x="612549" y="108770"/>
            <a:ext cx="12631390" cy="1162050"/>
          </a:xfrm>
          <a:prstGeom prst="rect">
            <a:avLst/>
          </a:prstGeom>
        </p:spPr>
        <p:txBody>
          <a:bodyPr anchor="t" rtlCol="false" tIns="0" lIns="0" bIns="0" rIns="0">
            <a:spAutoFit/>
          </a:bodyPr>
          <a:lstStyle/>
          <a:p>
            <a:pPr algn="l">
              <a:lnSpc>
                <a:spcPts val="9120"/>
              </a:lnSpc>
              <a:spcBef>
                <a:spcPct val="0"/>
              </a:spcBef>
            </a:pPr>
            <a:r>
              <a:rPr lang="en-US" sz="7600" spc="-76">
                <a:solidFill>
                  <a:srgbClr val="000000"/>
                </a:solidFill>
                <a:latin typeface="Muli Bold"/>
              </a:rPr>
              <a:t>Kế hoạch thực hiện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602047" y="255090"/>
            <a:ext cx="4212844" cy="586200"/>
            <a:chOff x="0" y="0"/>
            <a:chExt cx="5617125" cy="781600"/>
          </a:xfrm>
        </p:grpSpPr>
        <p:sp>
          <p:nvSpPr>
            <p:cNvPr name="TextBox 3" id="3"/>
            <p:cNvSpPr txBox="true"/>
            <p:nvPr/>
          </p:nvSpPr>
          <p:spPr>
            <a:xfrm rot="0">
              <a:off x="1293956" y="104459"/>
              <a:ext cx="4323169" cy="525057"/>
            </a:xfrm>
            <a:prstGeom prst="rect">
              <a:avLst/>
            </a:prstGeom>
          </p:spPr>
          <p:txBody>
            <a:bodyPr anchor="t" rtlCol="false" tIns="0" lIns="0" bIns="0" rIns="0">
              <a:spAutoFit/>
            </a:bodyPr>
            <a:lstStyle/>
            <a:p>
              <a:pPr algn="l">
                <a:lnSpc>
                  <a:spcPts val="3359"/>
                </a:lnSpc>
                <a:spcBef>
                  <a:spcPct val="0"/>
                </a:spcBef>
              </a:pPr>
            </a:p>
          </p:txBody>
        </p:sp>
        <p:sp>
          <p:nvSpPr>
            <p:cNvPr name="Freeform 4" id="4"/>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031735" y="3197661"/>
            <a:ext cx="5288839" cy="3474977"/>
          </a:xfrm>
          <a:custGeom>
            <a:avLst/>
            <a:gdLst/>
            <a:ahLst/>
            <a:cxnLst/>
            <a:rect r="r" b="b" t="t" l="l"/>
            <a:pathLst>
              <a:path h="3474977" w="5288839">
                <a:moveTo>
                  <a:pt x="0" y="0"/>
                </a:moveTo>
                <a:lnTo>
                  <a:pt x="5288839" y="0"/>
                </a:lnTo>
                <a:lnTo>
                  <a:pt x="5288839" y="3474978"/>
                </a:lnTo>
                <a:lnTo>
                  <a:pt x="0" y="3474978"/>
                </a:lnTo>
                <a:lnTo>
                  <a:pt x="0" y="0"/>
                </a:lnTo>
                <a:close/>
              </a:path>
            </a:pathLst>
          </a:custGeom>
          <a:blipFill>
            <a:blip r:embed="rId4"/>
            <a:stretch>
              <a:fillRect l="0" t="0" r="0" b="0"/>
            </a:stretch>
          </a:blipFill>
        </p:spPr>
      </p:sp>
      <p:sp>
        <p:nvSpPr>
          <p:cNvPr name="Freeform 6" id="6"/>
          <p:cNvSpPr/>
          <p:nvPr/>
        </p:nvSpPr>
        <p:spPr>
          <a:xfrm flipH="false" flipV="false" rot="0">
            <a:off x="3086499" y="6882189"/>
            <a:ext cx="4800167" cy="3200111"/>
          </a:xfrm>
          <a:custGeom>
            <a:avLst/>
            <a:gdLst/>
            <a:ahLst/>
            <a:cxnLst/>
            <a:rect r="r" b="b" t="t" l="l"/>
            <a:pathLst>
              <a:path h="3200111" w="4800167">
                <a:moveTo>
                  <a:pt x="0" y="0"/>
                </a:moveTo>
                <a:lnTo>
                  <a:pt x="4800166" y="0"/>
                </a:lnTo>
                <a:lnTo>
                  <a:pt x="4800166" y="3200111"/>
                </a:lnTo>
                <a:lnTo>
                  <a:pt x="0" y="3200111"/>
                </a:lnTo>
                <a:lnTo>
                  <a:pt x="0" y="0"/>
                </a:lnTo>
                <a:close/>
              </a:path>
            </a:pathLst>
          </a:custGeom>
          <a:blipFill>
            <a:blip r:embed="rId5"/>
            <a:stretch>
              <a:fillRect l="0" t="0" r="0" b="0"/>
            </a:stretch>
          </a:blipFill>
        </p:spPr>
      </p:sp>
      <p:sp>
        <p:nvSpPr>
          <p:cNvPr name="Freeform 7" id="7"/>
          <p:cNvSpPr/>
          <p:nvPr/>
        </p:nvSpPr>
        <p:spPr>
          <a:xfrm flipH="false" flipV="false" rot="0">
            <a:off x="10717476" y="2962860"/>
            <a:ext cx="6624605" cy="3709779"/>
          </a:xfrm>
          <a:custGeom>
            <a:avLst/>
            <a:gdLst/>
            <a:ahLst/>
            <a:cxnLst/>
            <a:rect r="r" b="b" t="t" l="l"/>
            <a:pathLst>
              <a:path h="3709779" w="6624605">
                <a:moveTo>
                  <a:pt x="0" y="0"/>
                </a:moveTo>
                <a:lnTo>
                  <a:pt x="6624605" y="0"/>
                </a:lnTo>
                <a:lnTo>
                  <a:pt x="6624605" y="3709779"/>
                </a:lnTo>
                <a:lnTo>
                  <a:pt x="0" y="3709779"/>
                </a:lnTo>
                <a:lnTo>
                  <a:pt x="0" y="0"/>
                </a:lnTo>
                <a:close/>
              </a:path>
            </a:pathLst>
          </a:custGeom>
          <a:blipFill>
            <a:blip r:embed="rId6"/>
            <a:stretch>
              <a:fillRect l="0" t="0" r="0" b="0"/>
            </a:stretch>
          </a:blipFill>
        </p:spPr>
      </p:sp>
      <p:sp>
        <p:nvSpPr>
          <p:cNvPr name="Freeform 8" id="8"/>
          <p:cNvSpPr/>
          <p:nvPr/>
        </p:nvSpPr>
        <p:spPr>
          <a:xfrm flipH="false" flipV="false" rot="0">
            <a:off x="11497112" y="6882189"/>
            <a:ext cx="6021029" cy="3386829"/>
          </a:xfrm>
          <a:custGeom>
            <a:avLst/>
            <a:gdLst/>
            <a:ahLst/>
            <a:cxnLst/>
            <a:rect r="r" b="b" t="t" l="l"/>
            <a:pathLst>
              <a:path h="3386829" w="6021029">
                <a:moveTo>
                  <a:pt x="0" y="0"/>
                </a:moveTo>
                <a:lnTo>
                  <a:pt x="6021029" y="0"/>
                </a:lnTo>
                <a:lnTo>
                  <a:pt x="6021029" y="3386829"/>
                </a:lnTo>
                <a:lnTo>
                  <a:pt x="0" y="3386829"/>
                </a:lnTo>
                <a:lnTo>
                  <a:pt x="0" y="0"/>
                </a:lnTo>
                <a:close/>
              </a:path>
            </a:pathLst>
          </a:custGeom>
          <a:blipFill>
            <a:blip r:embed="rId7"/>
            <a:stretch>
              <a:fillRect l="0" t="0" r="0" b="0"/>
            </a:stretch>
          </a:blipFill>
        </p:spPr>
      </p:sp>
      <p:sp>
        <p:nvSpPr>
          <p:cNvPr name="Freeform 9" id="9"/>
          <p:cNvSpPr/>
          <p:nvPr/>
        </p:nvSpPr>
        <p:spPr>
          <a:xfrm flipH="false" flipV="false" rot="0">
            <a:off x="5261022" y="4193924"/>
            <a:ext cx="3882978" cy="1899151"/>
          </a:xfrm>
          <a:custGeom>
            <a:avLst/>
            <a:gdLst/>
            <a:ahLst/>
            <a:cxnLst/>
            <a:rect r="r" b="b" t="t" l="l"/>
            <a:pathLst>
              <a:path h="1899151" w="3882978">
                <a:moveTo>
                  <a:pt x="0" y="0"/>
                </a:moveTo>
                <a:lnTo>
                  <a:pt x="3882978" y="0"/>
                </a:lnTo>
                <a:lnTo>
                  <a:pt x="3882978" y="1899152"/>
                </a:lnTo>
                <a:lnTo>
                  <a:pt x="0" y="1899152"/>
                </a:lnTo>
                <a:lnTo>
                  <a:pt x="0" y="0"/>
                </a:lnTo>
                <a:close/>
              </a:path>
            </a:pathLst>
          </a:custGeom>
          <a:blipFill>
            <a:blip r:embed="rId8"/>
            <a:stretch>
              <a:fillRect l="0" t="0" r="0" b="0"/>
            </a:stretch>
          </a:blipFill>
        </p:spPr>
      </p:sp>
      <p:grpSp>
        <p:nvGrpSpPr>
          <p:cNvPr name="Group 10" id="10"/>
          <p:cNvGrpSpPr/>
          <p:nvPr/>
        </p:nvGrpSpPr>
        <p:grpSpPr>
          <a:xfrm rot="0">
            <a:off x="602047" y="548190"/>
            <a:ext cx="11437054" cy="2825090"/>
            <a:chOff x="0" y="0"/>
            <a:chExt cx="15249406" cy="3766786"/>
          </a:xfrm>
        </p:grpSpPr>
        <p:sp>
          <p:nvSpPr>
            <p:cNvPr name="TextBox 11" id="11"/>
            <p:cNvSpPr txBox="true"/>
            <p:nvPr/>
          </p:nvSpPr>
          <p:spPr>
            <a:xfrm rot="0">
              <a:off x="0" y="172720"/>
              <a:ext cx="15249406" cy="2105660"/>
            </a:xfrm>
            <a:prstGeom prst="rect">
              <a:avLst/>
            </a:prstGeom>
          </p:spPr>
          <p:txBody>
            <a:bodyPr anchor="t" rtlCol="false" tIns="0" lIns="0" bIns="0" rIns="0">
              <a:spAutoFit/>
            </a:bodyPr>
            <a:lstStyle/>
            <a:p>
              <a:pPr algn="l">
                <a:lnSpc>
                  <a:spcPts val="13229"/>
                </a:lnSpc>
              </a:pPr>
              <a:r>
                <a:rPr lang="en-US" sz="9449" spc="-103">
                  <a:solidFill>
                    <a:srgbClr val="000000"/>
                  </a:solidFill>
                  <a:latin typeface="Muli Bold"/>
                </a:rPr>
                <a:t>3. Công cụ</a:t>
              </a:r>
            </a:p>
          </p:txBody>
        </p:sp>
        <p:sp>
          <p:nvSpPr>
            <p:cNvPr name="TextBox 12" id="12"/>
            <p:cNvSpPr txBox="true"/>
            <p:nvPr/>
          </p:nvSpPr>
          <p:spPr>
            <a:xfrm rot="0">
              <a:off x="0" y="2980656"/>
              <a:ext cx="15249406" cy="786130"/>
            </a:xfrm>
            <a:prstGeom prst="rect">
              <a:avLst/>
            </a:prstGeom>
          </p:spPr>
          <p:txBody>
            <a:bodyPr anchor="t" rtlCol="false" tIns="0" lIns="0" bIns="0" rIns="0">
              <a:spAutoFit/>
            </a:bodyPr>
            <a:lstStyle/>
            <a:p>
              <a:pPr algn="l">
                <a:lnSpc>
                  <a:spcPts val="5039"/>
                </a:lnSpc>
              </a:pPr>
            </a:p>
          </p:txBody>
        </p:sp>
      </p:grpSp>
      <p:sp>
        <p:nvSpPr>
          <p:cNvPr name="TextBox 13" id="13"/>
          <p:cNvSpPr txBox="true"/>
          <p:nvPr/>
        </p:nvSpPr>
        <p:spPr>
          <a:xfrm rot="0">
            <a:off x="2363146" y="2203362"/>
            <a:ext cx="3123436" cy="78803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Front-end</a:t>
            </a:r>
          </a:p>
        </p:txBody>
      </p:sp>
      <p:sp>
        <p:nvSpPr>
          <p:cNvPr name="TextBox 14" id="14"/>
          <p:cNvSpPr txBox="true"/>
          <p:nvPr/>
        </p:nvSpPr>
        <p:spPr>
          <a:xfrm rot="0">
            <a:off x="12769849" y="2203362"/>
            <a:ext cx="3123436" cy="78803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Back-end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602047" y="548190"/>
            <a:ext cx="11437054" cy="2825090"/>
            <a:chOff x="0" y="0"/>
            <a:chExt cx="15249406" cy="3766786"/>
          </a:xfrm>
        </p:grpSpPr>
        <p:sp>
          <p:nvSpPr>
            <p:cNvPr name="TextBox 3" id="3"/>
            <p:cNvSpPr txBox="true"/>
            <p:nvPr/>
          </p:nvSpPr>
          <p:spPr>
            <a:xfrm rot="0">
              <a:off x="0" y="172720"/>
              <a:ext cx="15249406" cy="2105660"/>
            </a:xfrm>
            <a:prstGeom prst="rect">
              <a:avLst/>
            </a:prstGeom>
          </p:spPr>
          <p:txBody>
            <a:bodyPr anchor="t" rtlCol="false" tIns="0" lIns="0" bIns="0" rIns="0">
              <a:spAutoFit/>
            </a:bodyPr>
            <a:lstStyle/>
            <a:p>
              <a:pPr algn="l">
                <a:lnSpc>
                  <a:spcPts val="13229"/>
                </a:lnSpc>
              </a:pPr>
              <a:r>
                <a:rPr lang="en-US" sz="9449" spc="-103">
                  <a:solidFill>
                    <a:srgbClr val="000000"/>
                  </a:solidFill>
                  <a:latin typeface="Muli Bold"/>
                </a:rPr>
                <a:t>3. Công cụ</a:t>
              </a:r>
            </a:p>
          </p:txBody>
        </p:sp>
        <p:sp>
          <p:nvSpPr>
            <p:cNvPr name="TextBox 4" id="4"/>
            <p:cNvSpPr txBox="true"/>
            <p:nvPr/>
          </p:nvSpPr>
          <p:spPr>
            <a:xfrm rot="0">
              <a:off x="0" y="2980656"/>
              <a:ext cx="15249406" cy="786130"/>
            </a:xfrm>
            <a:prstGeom prst="rect">
              <a:avLst/>
            </a:prstGeom>
          </p:spPr>
          <p:txBody>
            <a:bodyPr anchor="t" rtlCol="false" tIns="0" lIns="0" bIns="0" rIns="0">
              <a:spAutoFit/>
            </a:bodyPr>
            <a:lstStyle/>
            <a:p>
              <a:pPr algn="l">
                <a:lnSpc>
                  <a:spcPts val="5039"/>
                </a:lnSpc>
              </a:pPr>
            </a:p>
          </p:txBody>
        </p:sp>
      </p:grpSp>
      <p:grpSp>
        <p:nvGrpSpPr>
          <p:cNvPr name="Group 5" id="5"/>
          <p:cNvGrpSpPr/>
          <p:nvPr/>
        </p:nvGrpSpPr>
        <p:grpSpPr>
          <a:xfrm rot="0">
            <a:off x="602047" y="255090"/>
            <a:ext cx="4212844" cy="586200"/>
            <a:chOff x="0" y="0"/>
            <a:chExt cx="5617125" cy="781600"/>
          </a:xfrm>
        </p:grpSpPr>
        <p:sp>
          <p:nvSpPr>
            <p:cNvPr name="TextBox 6" id="6"/>
            <p:cNvSpPr txBox="true"/>
            <p:nvPr/>
          </p:nvSpPr>
          <p:spPr>
            <a:xfrm rot="0">
              <a:off x="1293956" y="104459"/>
              <a:ext cx="4323169" cy="525057"/>
            </a:xfrm>
            <a:prstGeom prst="rect">
              <a:avLst/>
            </a:prstGeom>
          </p:spPr>
          <p:txBody>
            <a:bodyPr anchor="t" rtlCol="false" tIns="0" lIns="0" bIns="0" rIns="0">
              <a:spAutoFit/>
            </a:bodyPr>
            <a:lstStyle/>
            <a:p>
              <a:pPr algn="l">
                <a:lnSpc>
                  <a:spcPts val="3359"/>
                </a:lnSpc>
                <a:spcBef>
                  <a:spcPct val="0"/>
                </a:spcBef>
              </a:pPr>
            </a:p>
          </p:txBody>
        </p:sp>
        <p:sp>
          <p:nvSpPr>
            <p:cNvPr name="Freeform 7" id="7"/>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4500477" y="3373280"/>
            <a:ext cx="4157446" cy="2337078"/>
          </a:xfrm>
          <a:custGeom>
            <a:avLst/>
            <a:gdLst/>
            <a:ahLst/>
            <a:cxnLst/>
            <a:rect r="r" b="b" t="t" l="l"/>
            <a:pathLst>
              <a:path h="2337078" w="4157446">
                <a:moveTo>
                  <a:pt x="0" y="0"/>
                </a:moveTo>
                <a:lnTo>
                  <a:pt x="4157446" y="0"/>
                </a:lnTo>
                <a:lnTo>
                  <a:pt x="4157446" y="2337078"/>
                </a:lnTo>
                <a:lnTo>
                  <a:pt x="0" y="2337078"/>
                </a:lnTo>
                <a:lnTo>
                  <a:pt x="0" y="0"/>
                </a:lnTo>
                <a:close/>
              </a:path>
            </a:pathLst>
          </a:custGeom>
          <a:blipFill>
            <a:blip r:embed="rId4"/>
            <a:stretch>
              <a:fillRect l="0" t="0" r="0" b="0"/>
            </a:stretch>
          </a:blipFill>
        </p:spPr>
      </p:sp>
      <p:sp>
        <p:nvSpPr>
          <p:cNvPr name="Freeform 9" id="9"/>
          <p:cNvSpPr/>
          <p:nvPr/>
        </p:nvSpPr>
        <p:spPr>
          <a:xfrm flipH="false" flipV="false" rot="0">
            <a:off x="875624" y="6808962"/>
            <a:ext cx="2726003" cy="2726003"/>
          </a:xfrm>
          <a:custGeom>
            <a:avLst/>
            <a:gdLst/>
            <a:ahLst/>
            <a:cxnLst/>
            <a:rect r="r" b="b" t="t" l="l"/>
            <a:pathLst>
              <a:path h="2726003" w="2726003">
                <a:moveTo>
                  <a:pt x="0" y="0"/>
                </a:moveTo>
                <a:lnTo>
                  <a:pt x="2726003" y="0"/>
                </a:lnTo>
                <a:lnTo>
                  <a:pt x="2726003" y="2726003"/>
                </a:lnTo>
                <a:lnTo>
                  <a:pt x="0" y="2726003"/>
                </a:lnTo>
                <a:lnTo>
                  <a:pt x="0" y="0"/>
                </a:lnTo>
                <a:close/>
              </a:path>
            </a:pathLst>
          </a:custGeom>
          <a:blipFill>
            <a:blip r:embed="rId5"/>
            <a:stretch>
              <a:fillRect l="0" t="0" r="0" b="0"/>
            </a:stretch>
          </a:blipFill>
        </p:spPr>
      </p:sp>
      <p:sp>
        <p:nvSpPr>
          <p:cNvPr name="Freeform 10" id="10"/>
          <p:cNvSpPr/>
          <p:nvPr/>
        </p:nvSpPr>
        <p:spPr>
          <a:xfrm flipH="false" flipV="false" rot="0">
            <a:off x="4814891" y="6808962"/>
            <a:ext cx="2726003" cy="2726003"/>
          </a:xfrm>
          <a:custGeom>
            <a:avLst/>
            <a:gdLst/>
            <a:ahLst/>
            <a:cxnLst/>
            <a:rect r="r" b="b" t="t" l="l"/>
            <a:pathLst>
              <a:path h="2726003" w="2726003">
                <a:moveTo>
                  <a:pt x="0" y="0"/>
                </a:moveTo>
                <a:lnTo>
                  <a:pt x="2726003" y="0"/>
                </a:lnTo>
                <a:lnTo>
                  <a:pt x="2726003" y="2726003"/>
                </a:lnTo>
                <a:lnTo>
                  <a:pt x="0" y="2726003"/>
                </a:lnTo>
                <a:lnTo>
                  <a:pt x="0" y="0"/>
                </a:lnTo>
                <a:close/>
              </a:path>
            </a:pathLst>
          </a:custGeom>
          <a:blipFill>
            <a:blip r:embed="rId6"/>
            <a:stretch>
              <a:fillRect l="0" t="0" r="0" b="0"/>
            </a:stretch>
          </a:blipFill>
        </p:spPr>
      </p:sp>
      <p:sp>
        <p:nvSpPr>
          <p:cNvPr name="Freeform 11" id="11"/>
          <p:cNvSpPr/>
          <p:nvPr/>
        </p:nvSpPr>
        <p:spPr>
          <a:xfrm flipH="false" flipV="false" rot="0">
            <a:off x="9477966" y="3373280"/>
            <a:ext cx="2293191" cy="2262750"/>
          </a:xfrm>
          <a:custGeom>
            <a:avLst/>
            <a:gdLst/>
            <a:ahLst/>
            <a:cxnLst/>
            <a:rect r="r" b="b" t="t" l="l"/>
            <a:pathLst>
              <a:path h="2262750" w="2293191">
                <a:moveTo>
                  <a:pt x="0" y="0"/>
                </a:moveTo>
                <a:lnTo>
                  <a:pt x="2293190" y="0"/>
                </a:lnTo>
                <a:lnTo>
                  <a:pt x="2293190" y="2262750"/>
                </a:lnTo>
                <a:lnTo>
                  <a:pt x="0" y="2262750"/>
                </a:lnTo>
                <a:lnTo>
                  <a:pt x="0" y="0"/>
                </a:lnTo>
                <a:close/>
              </a:path>
            </a:pathLst>
          </a:custGeom>
          <a:blipFill>
            <a:blip r:embed="rId7"/>
            <a:stretch>
              <a:fillRect l="0" t="0" r="0" b="0"/>
            </a:stretch>
          </a:blipFill>
        </p:spPr>
      </p:sp>
      <p:sp>
        <p:nvSpPr>
          <p:cNvPr name="Freeform 12" id="12"/>
          <p:cNvSpPr/>
          <p:nvPr/>
        </p:nvSpPr>
        <p:spPr>
          <a:xfrm flipH="false" flipV="false" rot="0">
            <a:off x="875624" y="3401759"/>
            <a:ext cx="2437752" cy="2437752"/>
          </a:xfrm>
          <a:custGeom>
            <a:avLst/>
            <a:gdLst/>
            <a:ahLst/>
            <a:cxnLst/>
            <a:rect r="r" b="b" t="t" l="l"/>
            <a:pathLst>
              <a:path h="2437752" w="2437752">
                <a:moveTo>
                  <a:pt x="0" y="0"/>
                </a:moveTo>
                <a:lnTo>
                  <a:pt x="2437751" y="0"/>
                </a:lnTo>
                <a:lnTo>
                  <a:pt x="2437751" y="2437752"/>
                </a:lnTo>
                <a:lnTo>
                  <a:pt x="0" y="2437752"/>
                </a:lnTo>
                <a:lnTo>
                  <a:pt x="0" y="0"/>
                </a:lnTo>
                <a:close/>
              </a:path>
            </a:pathLst>
          </a:custGeom>
          <a:blipFill>
            <a:blip r:embed="rId8"/>
            <a:stretch>
              <a:fillRect l="0" t="0" r="0" b="0"/>
            </a:stretch>
          </a:blipFill>
        </p:spPr>
      </p:sp>
      <p:sp>
        <p:nvSpPr>
          <p:cNvPr name="Freeform 13" id="13"/>
          <p:cNvSpPr/>
          <p:nvPr/>
        </p:nvSpPr>
        <p:spPr>
          <a:xfrm flipH="false" flipV="false" rot="0">
            <a:off x="8929559" y="6808962"/>
            <a:ext cx="2638424" cy="2638424"/>
          </a:xfrm>
          <a:custGeom>
            <a:avLst/>
            <a:gdLst/>
            <a:ahLst/>
            <a:cxnLst/>
            <a:rect r="r" b="b" t="t" l="l"/>
            <a:pathLst>
              <a:path h="2638424" w="2638424">
                <a:moveTo>
                  <a:pt x="0" y="0"/>
                </a:moveTo>
                <a:lnTo>
                  <a:pt x="2638424" y="0"/>
                </a:lnTo>
                <a:lnTo>
                  <a:pt x="2638424" y="2638424"/>
                </a:lnTo>
                <a:lnTo>
                  <a:pt x="0" y="2638424"/>
                </a:lnTo>
                <a:lnTo>
                  <a:pt x="0" y="0"/>
                </a:lnTo>
                <a:close/>
              </a:path>
            </a:pathLst>
          </a:custGeom>
          <a:blipFill>
            <a:blip r:embed="rId9"/>
            <a:stretch>
              <a:fillRect l="0" t="0" r="0" b="0"/>
            </a:stretch>
          </a:blipFill>
        </p:spPr>
      </p:sp>
      <p:sp>
        <p:nvSpPr>
          <p:cNvPr name="Freeform 14" id="14"/>
          <p:cNvSpPr/>
          <p:nvPr/>
        </p:nvSpPr>
        <p:spPr>
          <a:xfrm flipH="false" flipV="false" rot="0">
            <a:off x="12961781" y="3401759"/>
            <a:ext cx="2116906" cy="2116906"/>
          </a:xfrm>
          <a:custGeom>
            <a:avLst/>
            <a:gdLst/>
            <a:ahLst/>
            <a:cxnLst/>
            <a:rect r="r" b="b" t="t" l="l"/>
            <a:pathLst>
              <a:path h="2116906" w="2116906">
                <a:moveTo>
                  <a:pt x="0" y="0"/>
                </a:moveTo>
                <a:lnTo>
                  <a:pt x="2116907" y="0"/>
                </a:lnTo>
                <a:lnTo>
                  <a:pt x="2116907" y="2116906"/>
                </a:lnTo>
                <a:lnTo>
                  <a:pt x="0" y="2116906"/>
                </a:lnTo>
                <a:lnTo>
                  <a:pt x="0" y="0"/>
                </a:lnTo>
                <a:close/>
              </a:path>
            </a:pathLst>
          </a:custGeom>
          <a:blipFill>
            <a:blip r:embed="rId10"/>
            <a:stretch>
              <a:fillRect l="0" t="0" r="0" b="0"/>
            </a:stretch>
          </a:blipFill>
        </p:spPr>
      </p:sp>
      <p:sp>
        <p:nvSpPr>
          <p:cNvPr name="Freeform 15" id="15"/>
          <p:cNvSpPr/>
          <p:nvPr/>
        </p:nvSpPr>
        <p:spPr>
          <a:xfrm flipH="false" flipV="false" rot="0">
            <a:off x="14500206" y="3322943"/>
            <a:ext cx="4643337" cy="2437752"/>
          </a:xfrm>
          <a:custGeom>
            <a:avLst/>
            <a:gdLst/>
            <a:ahLst/>
            <a:cxnLst/>
            <a:rect r="r" b="b" t="t" l="l"/>
            <a:pathLst>
              <a:path h="2437752" w="4643337">
                <a:moveTo>
                  <a:pt x="0" y="0"/>
                </a:moveTo>
                <a:lnTo>
                  <a:pt x="4643336" y="0"/>
                </a:lnTo>
                <a:lnTo>
                  <a:pt x="4643336" y="2437752"/>
                </a:lnTo>
                <a:lnTo>
                  <a:pt x="0" y="2437752"/>
                </a:lnTo>
                <a:lnTo>
                  <a:pt x="0" y="0"/>
                </a:lnTo>
                <a:close/>
              </a:path>
            </a:pathLst>
          </a:custGeom>
          <a:blipFill>
            <a:blip r:embed="rId11"/>
            <a:stretch>
              <a:fillRect l="0" t="0" r="0" b="0"/>
            </a:stretch>
          </a:blipFill>
        </p:spPr>
      </p:sp>
      <p:sp>
        <p:nvSpPr>
          <p:cNvPr name="TextBox 16" id="16"/>
          <p:cNvSpPr txBox="true"/>
          <p:nvPr/>
        </p:nvSpPr>
        <p:spPr>
          <a:xfrm rot="0">
            <a:off x="602047" y="2320856"/>
            <a:ext cx="10965936" cy="788036"/>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Roboto"/>
              </a:rPr>
              <a:t>Thư viện</a:t>
            </a:r>
          </a:p>
        </p:txBody>
      </p:sp>
      <p:sp>
        <p:nvSpPr>
          <p:cNvPr name="TextBox 17" id="17"/>
          <p:cNvSpPr txBox="true"/>
          <p:nvPr/>
        </p:nvSpPr>
        <p:spPr>
          <a:xfrm rot="0">
            <a:off x="602047" y="5744261"/>
            <a:ext cx="10965936" cy="788036"/>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Roboto"/>
              </a:rPr>
              <a:t>Công cụ quản lý</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904712" y="1119543"/>
            <a:ext cx="12034753" cy="9167457"/>
          </a:xfrm>
          <a:custGeom>
            <a:avLst/>
            <a:gdLst/>
            <a:ahLst/>
            <a:cxnLst/>
            <a:rect r="r" b="b" t="t" l="l"/>
            <a:pathLst>
              <a:path h="9167457" w="12034753">
                <a:moveTo>
                  <a:pt x="0" y="0"/>
                </a:moveTo>
                <a:lnTo>
                  <a:pt x="12034754" y="0"/>
                </a:lnTo>
                <a:lnTo>
                  <a:pt x="12034754" y="9167457"/>
                </a:lnTo>
                <a:lnTo>
                  <a:pt x="0" y="9167457"/>
                </a:lnTo>
                <a:lnTo>
                  <a:pt x="0" y="0"/>
                </a:lnTo>
                <a:close/>
              </a:path>
            </a:pathLst>
          </a:custGeom>
          <a:blipFill>
            <a:blip r:embed="rId2"/>
            <a:stretch>
              <a:fillRect l="0" t="0" r="0" b="0"/>
            </a:stretch>
          </a:blipFill>
        </p:spPr>
      </p:sp>
      <p:sp>
        <p:nvSpPr>
          <p:cNvPr name="TextBox 9" id="9"/>
          <p:cNvSpPr txBox="true"/>
          <p:nvPr/>
        </p:nvSpPr>
        <p:spPr>
          <a:xfrm rot="0">
            <a:off x="710435" y="240664"/>
            <a:ext cx="10277713" cy="78803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4.Phân tích ,thiết kế , lập trình , kiểm thử</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710435" y="118295"/>
            <a:ext cx="10298831" cy="10158949"/>
          </a:xfrm>
          <a:custGeom>
            <a:avLst/>
            <a:gdLst/>
            <a:ahLst/>
            <a:cxnLst/>
            <a:rect r="r" b="b" t="t" l="l"/>
            <a:pathLst>
              <a:path h="10158949" w="10298831">
                <a:moveTo>
                  <a:pt x="0" y="0"/>
                </a:moveTo>
                <a:lnTo>
                  <a:pt x="10298831" y="0"/>
                </a:lnTo>
                <a:lnTo>
                  <a:pt x="10298831" y="10158949"/>
                </a:lnTo>
                <a:lnTo>
                  <a:pt x="0" y="10158949"/>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913077" y="275763"/>
            <a:ext cx="9687104" cy="9786289"/>
          </a:xfrm>
          <a:custGeom>
            <a:avLst/>
            <a:gdLst/>
            <a:ahLst/>
            <a:cxnLst/>
            <a:rect r="r" b="b" t="t" l="l"/>
            <a:pathLst>
              <a:path h="9786289" w="9687104">
                <a:moveTo>
                  <a:pt x="0" y="0"/>
                </a:moveTo>
                <a:lnTo>
                  <a:pt x="9687104" y="0"/>
                </a:lnTo>
                <a:lnTo>
                  <a:pt x="9687104" y="9786289"/>
                </a:lnTo>
                <a:lnTo>
                  <a:pt x="0" y="9786289"/>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845392" y="1028700"/>
            <a:ext cx="3819793" cy="8493959"/>
          </a:xfrm>
          <a:custGeom>
            <a:avLst/>
            <a:gdLst/>
            <a:ahLst/>
            <a:cxnLst/>
            <a:rect r="r" b="b" t="t" l="l"/>
            <a:pathLst>
              <a:path h="8493959" w="3819793">
                <a:moveTo>
                  <a:pt x="0" y="0"/>
                </a:moveTo>
                <a:lnTo>
                  <a:pt x="3819793" y="0"/>
                </a:lnTo>
                <a:lnTo>
                  <a:pt x="3819793" y="8493959"/>
                </a:lnTo>
                <a:lnTo>
                  <a:pt x="0" y="8493959"/>
                </a:lnTo>
                <a:lnTo>
                  <a:pt x="0" y="0"/>
                </a:lnTo>
                <a:close/>
              </a:path>
            </a:pathLst>
          </a:custGeom>
          <a:blipFill>
            <a:blip r:embed="rId2"/>
            <a:stretch>
              <a:fillRect l="0" t="0" r="0" b="0"/>
            </a:stretch>
          </a:blipFill>
        </p:spPr>
      </p:sp>
      <p:sp>
        <p:nvSpPr>
          <p:cNvPr name="Freeform 9" id="9"/>
          <p:cNvSpPr/>
          <p:nvPr/>
        </p:nvSpPr>
        <p:spPr>
          <a:xfrm flipH="false" flipV="false" rot="0">
            <a:off x="7429002" y="1028700"/>
            <a:ext cx="3819793" cy="8493959"/>
          </a:xfrm>
          <a:custGeom>
            <a:avLst/>
            <a:gdLst/>
            <a:ahLst/>
            <a:cxnLst/>
            <a:rect r="r" b="b" t="t" l="l"/>
            <a:pathLst>
              <a:path h="8493959" w="3819793">
                <a:moveTo>
                  <a:pt x="0" y="0"/>
                </a:moveTo>
                <a:lnTo>
                  <a:pt x="3819793" y="0"/>
                </a:lnTo>
                <a:lnTo>
                  <a:pt x="3819793" y="8493959"/>
                </a:lnTo>
                <a:lnTo>
                  <a:pt x="0" y="8493959"/>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1417819" y="1028700"/>
            <a:ext cx="3819793" cy="8493959"/>
          </a:xfrm>
          <a:custGeom>
            <a:avLst/>
            <a:gdLst/>
            <a:ahLst/>
            <a:cxnLst/>
            <a:rect r="r" b="b" t="t" l="l"/>
            <a:pathLst>
              <a:path h="8493959" w="3819793">
                <a:moveTo>
                  <a:pt x="0" y="0"/>
                </a:moveTo>
                <a:lnTo>
                  <a:pt x="3819793" y="0"/>
                </a:lnTo>
                <a:lnTo>
                  <a:pt x="3819793" y="8493959"/>
                </a:lnTo>
                <a:lnTo>
                  <a:pt x="0" y="8493959"/>
                </a:lnTo>
                <a:lnTo>
                  <a:pt x="0" y="0"/>
                </a:lnTo>
                <a:close/>
              </a:path>
            </a:pathLst>
          </a:custGeom>
          <a:blipFill>
            <a:blip r:embed="rId2"/>
            <a:stretch>
              <a:fillRect l="0" t="0" r="0" b="0"/>
            </a:stretch>
          </a:blipFill>
        </p:spPr>
      </p:sp>
      <p:sp>
        <p:nvSpPr>
          <p:cNvPr name="Freeform 9" id="9"/>
          <p:cNvSpPr/>
          <p:nvPr/>
        </p:nvSpPr>
        <p:spPr>
          <a:xfrm flipH="false" flipV="false" rot="0">
            <a:off x="7390321" y="1028700"/>
            <a:ext cx="3700909" cy="8229600"/>
          </a:xfrm>
          <a:custGeom>
            <a:avLst/>
            <a:gdLst/>
            <a:ahLst/>
            <a:cxnLst/>
            <a:rect r="r" b="b" t="t" l="l"/>
            <a:pathLst>
              <a:path h="8229600" w="3700909">
                <a:moveTo>
                  <a:pt x="0" y="0"/>
                </a:moveTo>
                <a:lnTo>
                  <a:pt x="3700909" y="0"/>
                </a:lnTo>
                <a:lnTo>
                  <a:pt x="3700909" y="8229600"/>
                </a:lnTo>
                <a:lnTo>
                  <a:pt x="0" y="8229600"/>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3559363" y="2581275"/>
            <a:ext cx="11169275" cy="2562225"/>
          </a:xfrm>
          <a:prstGeom prst="rect">
            <a:avLst/>
          </a:prstGeom>
        </p:spPr>
        <p:txBody>
          <a:bodyPr anchor="t" rtlCol="false" tIns="0" lIns="0" bIns="0" rIns="0">
            <a:spAutoFit/>
          </a:bodyPr>
          <a:lstStyle/>
          <a:p>
            <a:pPr algn="ctr">
              <a:lnSpc>
                <a:spcPts val="10199"/>
              </a:lnSpc>
              <a:spcBef>
                <a:spcPct val="0"/>
              </a:spcBef>
            </a:pPr>
            <a:r>
              <a:rPr lang="en-US" sz="8499" spc="-84">
                <a:solidFill>
                  <a:srgbClr val="F4F4F4"/>
                </a:solidFill>
                <a:latin typeface="Muli Bold"/>
              </a:rPr>
              <a:t>Thank you for your listening!</a:t>
            </a:r>
          </a:p>
        </p:txBody>
      </p:sp>
      <p:sp>
        <p:nvSpPr>
          <p:cNvPr name="TextBox 3" id="3"/>
          <p:cNvSpPr txBox="true"/>
          <p:nvPr/>
        </p:nvSpPr>
        <p:spPr>
          <a:xfrm rot="0">
            <a:off x="3559363" y="5704606"/>
            <a:ext cx="11169275" cy="1905000"/>
          </a:xfrm>
          <a:prstGeom prst="rect">
            <a:avLst/>
          </a:prstGeom>
        </p:spPr>
        <p:txBody>
          <a:bodyPr anchor="t" rtlCol="false" tIns="0" lIns="0" bIns="0" rIns="0">
            <a:spAutoFit/>
          </a:bodyPr>
          <a:lstStyle/>
          <a:p>
            <a:pPr algn="ctr">
              <a:lnSpc>
                <a:spcPts val="15000"/>
              </a:lnSpc>
              <a:spcBef>
                <a:spcPct val="0"/>
              </a:spcBef>
            </a:pPr>
            <a:r>
              <a:rPr lang="en-US" sz="12500" spc="-125">
                <a:solidFill>
                  <a:srgbClr val="F4F4F4"/>
                </a:solidFill>
                <a:latin typeface="Muli Bold"/>
              </a:rPr>
              <a:t>Q&amp;A</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 id="4"/>
          <p:cNvSpPr txBox="true"/>
          <p:nvPr/>
        </p:nvSpPr>
        <p:spPr>
          <a:xfrm rot="0">
            <a:off x="10611820" y="2873537"/>
            <a:ext cx="5930586" cy="2727129"/>
          </a:xfrm>
          <a:prstGeom prst="rect">
            <a:avLst/>
          </a:prstGeom>
        </p:spPr>
        <p:txBody>
          <a:bodyPr anchor="t" rtlCol="false" tIns="0" lIns="0" bIns="0" rIns="0">
            <a:spAutoFit/>
          </a:bodyPr>
          <a:lstStyle/>
          <a:p>
            <a:pPr algn="l">
              <a:lnSpc>
                <a:spcPts val="5521"/>
              </a:lnSpc>
            </a:pPr>
            <a:r>
              <a:rPr lang="en-US" sz="2693">
                <a:solidFill>
                  <a:srgbClr val="000000"/>
                </a:solidFill>
                <a:latin typeface="Muli"/>
              </a:rPr>
              <a:t>Nguyễn Trần Gia Kiệt- 21522258</a:t>
            </a:r>
          </a:p>
          <a:p>
            <a:pPr algn="l">
              <a:lnSpc>
                <a:spcPts val="5521"/>
              </a:lnSpc>
            </a:pPr>
            <a:r>
              <a:rPr lang="en-US" sz="2693">
                <a:solidFill>
                  <a:srgbClr val="000000"/>
                </a:solidFill>
                <a:latin typeface="Muli"/>
              </a:rPr>
              <a:t>Nguyễn Lý Đăng Khoa - 21522229</a:t>
            </a:r>
          </a:p>
          <a:p>
            <a:pPr algn="l">
              <a:lnSpc>
                <a:spcPts val="5521"/>
              </a:lnSpc>
            </a:pPr>
            <a:r>
              <a:rPr lang="en-US" sz="2693">
                <a:solidFill>
                  <a:srgbClr val="000000"/>
                </a:solidFill>
                <a:latin typeface="Muli"/>
              </a:rPr>
              <a:t>Trương Công Quốc Triệu - 21522714</a:t>
            </a:r>
          </a:p>
          <a:p>
            <a:pPr algn="l" marL="0" indent="0" lvl="0">
              <a:lnSpc>
                <a:spcPts val="5521"/>
              </a:lnSpc>
            </a:pPr>
            <a:r>
              <a:rPr lang="en-US" sz="2693">
                <a:solidFill>
                  <a:srgbClr val="000000"/>
                </a:solidFill>
                <a:latin typeface="Muli"/>
              </a:rPr>
              <a:t>Vương Thanh Linh - 21521082</a:t>
            </a:r>
          </a:p>
        </p:txBody>
      </p:sp>
      <p:sp>
        <p:nvSpPr>
          <p:cNvPr name="TextBox 5" id="5"/>
          <p:cNvSpPr txBox="true"/>
          <p:nvPr/>
        </p:nvSpPr>
        <p:spPr>
          <a:xfrm rot="0">
            <a:off x="301289" y="4619658"/>
            <a:ext cx="7341928" cy="981009"/>
          </a:xfrm>
          <a:prstGeom prst="rect">
            <a:avLst/>
          </a:prstGeom>
        </p:spPr>
        <p:txBody>
          <a:bodyPr anchor="t" rtlCol="false" tIns="0" lIns="0" bIns="0" rIns="0">
            <a:spAutoFit/>
          </a:bodyPr>
          <a:lstStyle/>
          <a:p>
            <a:pPr algn="l">
              <a:lnSpc>
                <a:spcPts val="7800"/>
              </a:lnSpc>
              <a:spcBef>
                <a:spcPct val="0"/>
              </a:spcBef>
            </a:pPr>
            <a:r>
              <a:rPr lang="en-US" sz="6000" spc="-168">
                <a:solidFill>
                  <a:srgbClr val="F4F4F4"/>
                </a:solidFill>
                <a:latin typeface="Muli Bold"/>
              </a:rPr>
              <a:t>Thành viên thực hiện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265989" y="-41817"/>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2158407" y="6259113"/>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3329298" y="1384418"/>
            <a:ext cx="10082661" cy="7159625"/>
          </a:xfrm>
          <a:prstGeom prst="rect">
            <a:avLst/>
          </a:prstGeom>
        </p:spPr>
        <p:txBody>
          <a:bodyPr anchor="t" rtlCol="false" tIns="0" lIns="0" bIns="0" rIns="0">
            <a:spAutoFit/>
          </a:bodyPr>
          <a:lstStyle/>
          <a:p>
            <a:pPr algn="l">
              <a:lnSpc>
                <a:spcPts val="8199"/>
              </a:lnSpc>
            </a:pPr>
            <a:r>
              <a:rPr lang="en-US" sz="3999">
                <a:solidFill>
                  <a:srgbClr val="000000"/>
                </a:solidFill>
                <a:latin typeface="Muli Bold"/>
              </a:rPr>
              <a:t>1. Giới thiệu</a:t>
            </a:r>
          </a:p>
          <a:p>
            <a:pPr algn="l">
              <a:lnSpc>
                <a:spcPts val="8199"/>
              </a:lnSpc>
            </a:pPr>
            <a:r>
              <a:rPr lang="en-US" sz="3999">
                <a:solidFill>
                  <a:srgbClr val="000000"/>
                </a:solidFill>
                <a:latin typeface="Muli Bold"/>
              </a:rPr>
              <a:t>2. Quản lý dự án</a:t>
            </a:r>
          </a:p>
          <a:p>
            <a:pPr algn="l">
              <a:lnSpc>
                <a:spcPts val="8199"/>
              </a:lnSpc>
            </a:pPr>
            <a:r>
              <a:rPr lang="en-US" sz="3999">
                <a:solidFill>
                  <a:srgbClr val="000000"/>
                </a:solidFill>
                <a:latin typeface="Muli Bold"/>
              </a:rPr>
              <a:t>3. Công cụ</a:t>
            </a:r>
          </a:p>
          <a:p>
            <a:pPr algn="l">
              <a:lnSpc>
                <a:spcPts val="8199"/>
              </a:lnSpc>
            </a:pPr>
            <a:r>
              <a:rPr lang="en-US" sz="3999">
                <a:solidFill>
                  <a:srgbClr val="000000"/>
                </a:solidFill>
                <a:latin typeface="Muli Bold"/>
              </a:rPr>
              <a:t>4. Phân tích, thiết kế, lập trình, kiểm thử</a:t>
            </a:r>
          </a:p>
          <a:p>
            <a:pPr algn="l">
              <a:lnSpc>
                <a:spcPts val="8199"/>
              </a:lnSpc>
            </a:pPr>
            <a:r>
              <a:rPr lang="en-US" sz="3999">
                <a:solidFill>
                  <a:srgbClr val="000000"/>
                </a:solidFill>
                <a:latin typeface="Muli Bold"/>
              </a:rPr>
              <a:t>5. Giao diện, demo, so sánh</a:t>
            </a:r>
          </a:p>
          <a:p>
            <a:pPr algn="l">
              <a:lnSpc>
                <a:spcPts val="8199"/>
              </a:lnSpc>
            </a:pPr>
            <a:r>
              <a:rPr lang="en-US" sz="3999">
                <a:solidFill>
                  <a:srgbClr val="000000"/>
                </a:solidFill>
                <a:latin typeface="Muli Bold"/>
              </a:rPr>
              <a:t>6. (Tham khảo, Cảm ơn, Q&amp;A….)</a:t>
            </a:r>
          </a:p>
          <a:p>
            <a:pPr algn="l" marL="0" indent="0" lvl="0">
              <a:lnSpc>
                <a:spcPts val="8199"/>
              </a:lnSpc>
            </a:pPr>
          </a:p>
        </p:txBody>
      </p:sp>
      <p:sp>
        <p:nvSpPr>
          <p:cNvPr name="TextBox 7" id="7"/>
          <p:cNvSpPr txBox="true"/>
          <p:nvPr/>
        </p:nvSpPr>
        <p:spPr>
          <a:xfrm rot="0">
            <a:off x="1028700" y="504858"/>
            <a:ext cx="7341928" cy="981009"/>
          </a:xfrm>
          <a:prstGeom prst="rect">
            <a:avLst/>
          </a:prstGeom>
        </p:spPr>
        <p:txBody>
          <a:bodyPr anchor="t" rtlCol="false" tIns="0" lIns="0" bIns="0" rIns="0">
            <a:spAutoFit/>
          </a:bodyPr>
          <a:lstStyle/>
          <a:p>
            <a:pPr algn="l">
              <a:lnSpc>
                <a:spcPts val="7800"/>
              </a:lnSpc>
              <a:spcBef>
                <a:spcPct val="0"/>
              </a:spcBef>
            </a:pPr>
            <a:r>
              <a:rPr lang="en-US" sz="6000" spc="-168">
                <a:solidFill>
                  <a:srgbClr val="000000"/>
                </a:solidFill>
                <a:latin typeface="Muli Bold"/>
              </a:rPr>
              <a:t>Nội dung</a:t>
            </a:r>
          </a:p>
        </p:txBody>
      </p:sp>
      <p:grpSp>
        <p:nvGrpSpPr>
          <p:cNvPr name="Group 8" id="8"/>
          <p:cNvGrpSpPr/>
          <p:nvPr/>
        </p:nvGrpSpPr>
        <p:grpSpPr>
          <a:xfrm rot="9002073">
            <a:off x="1824125" y="8504522"/>
            <a:ext cx="2588832" cy="2241941"/>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4074690"/>
            <a:ext cx="11437054" cy="2825015"/>
            <a:chOff x="0" y="0"/>
            <a:chExt cx="15249406" cy="3766687"/>
          </a:xfrm>
        </p:grpSpPr>
        <p:sp>
          <p:nvSpPr>
            <p:cNvPr name="TextBox 3" id="3"/>
            <p:cNvSpPr txBox="true"/>
            <p:nvPr/>
          </p:nvSpPr>
          <p:spPr>
            <a:xfrm rot="0">
              <a:off x="0" y="172720"/>
              <a:ext cx="15249406" cy="2105660"/>
            </a:xfrm>
            <a:prstGeom prst="rect">
              <a:avLst/>
            </a:prstGeom>
          </p:spPr>
          <p:txBody>
            <a:bodyPr anchor="t" rtlCol="false" tIns="0" lIns="0" bIns="0" rIns="0">
              <a:spAutoFit/>
            </a:bodyPr>
            <a:lstStyle/>
            <a:p>
              <a:pPr algn="ctr">
                <a:lnSpc>
                  <a:spcPts val="13229"/>
                </a:lnSpc>
              </a:pPr>
              <a:r>
                <a:rPr lang="en-US" sz="9449" spc="-103">
                  <a:solidFill>
                    <a:srgbClr val="000000"/>
                  </a:solidFill>
                  <a:latin typeface="Muli Bold"/>
                </a:rPr>
                <a:t>1. Giới thiệu</a:t>
              </a:r>
            </a:p>
          </p:txBody>
        </p:sp>
        <p:sp>
          <p:nvSpPr>
            <p:cNvPr name="TextBox 4" id="4"/>
            <p:cNvSpPr txBox="true"/>
            <p:nvPr/>
          </p:nvSpPr>
          <p:spPr>
            <a:xfrm rot="0">
              <a:off x="0" y="2980656"/>
              <a:ext cx="15249406" cy="786031"/>
            </a:xfrm>
            <a:prstGeom prst="rect">
              <a:avLst/>
            </a:prstGeom>
          </p:spPr>
          <p:txBody>
            <a:bodyPr anchor="t" rtlCol="false" tIns="0" lIns="0" bIns="0" rIns="0">
              <a:spAutoFit/>
            </a:bodyPr>
            <a:lstStyle/>
            <a:p>
              <a:pPr algn="l">
                <a:lnSpc>
                  <a:spcPts val="5039"/>
                </a:lnSpc>
              </a:pP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3" id="13"/>
          <p:cNvGrpSpPr/>
          <p:nvPr/>
        </p:nvGrpSpPr>
        <p:grpSpPr>
          <a:xfrm rot="0">
            <a:off x="1028700" y="1028700"/>
            <a:ext cx="4212844" cy="586200"/>
            <a:chOff x="0" y="0"/>
            <a:chExt cx="5617125" cy="781600"/>
          </a:xfrm>
        </p:grpSpPr>
        <p:sp>
          <p:nvSpPr>
            <p:cNvPr name="TextBox 14" id="14"/>
            <p:cNvSpPr txBox="true"/>
            <p:nvPr/>
          </p:nvSpPr>
          <p:spPr>
            <a:xfrm rot="0">
              <a:off x="1293956" y="104459"/>
              <a:ext cx="4323169" cy="525057"/>
            </a:xfrm>
            <a:prstGeom prst="rect">
              <a:avLst/>
            </a:prstGeom>
          </p:spPr>
          <p:txBody>
            <a:bodyPr anchor="t" rtlCol="false" tIns="0" lIns="0" bIns="0" rIns="0">
              <a:spAutoFit/>
            </a:bodyPr>
            <a:lstStyle/>
            <a:p>
              <a:pPr algn="l">
                <a:lnSpc>
                  <a:spcPts val="3359"/>
                </a:lnSpc>
                <a:spcBef>
                  <a:spcPct val="0"/>
                </a:spcBef>
              </a:pPr>
            </a:p>
          </p:txBody>
        </p:sp>
        <p:sp>
          <p:nvSpPr>
            <p:cNvPr name="Freeform 15" id="15"/>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12549" y="490038"/>
            <a:ext cx="12631390" cy="3848100"/>
          </a:xfrm>
          <a:prstGeom prst="rect">
            <a:avLst/>
          </a:prstGeom>
        </p:spPr>
        <p:txBody>
          <a:bodyPr anchor="t" rtlCol="false" tIns="0" lIns="0" bIns="0" rIns="0">
            <a:spAutoFit/>
          </a:bodyPr>
          <a:lstStyle/>
          <a:p>
            <a:pPr algn="l">
              <a:lnSpc>
                <a:spcPts val="10199"/>
              </a:lnSpc>
            </a:pPr>
            <a:r>
              <a:rPr lang="en-US" sz="8499" spc="-84">
                <a:solidFill>
                  <a:srgbClr val="000000"/>
                </a:solidFill>
                <a:latin typeface="Muli Bold"/>
              </a:rPr>
              <a:t>Website Thương mại điện tử </a:t>
            </a:r>
          </a:p>
          <a:p>
            <a:pPr algn="l">
              <a:lnSpc>
                <a:spcPts val="10199"/>
              </a:lnSpc>
              <a:spcBef>
                <a:spcPct val="0"/>
              </a:spcBef>
            </a:pP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2055150" y="5143500"/>
            <a:ext cx="14177700" cy="3635386"/>
            <a:chOff x="0" y="0"/>
            <a:chExt cx="3734044" cy="957468"/>
          </a:xfrm>
        </p:grpSpPr>
        <p:sp>
          <p:nvSpPr>
            <p:cNvPr name="Freeform 10" id="10"/>
            <p:cNvSpPr/>
            <p:nvPr/>
          </p:nvSpPr>
          <p:spPr>
            <a:xfrm flipH="false" flipV="false" rot="0">
              <a:off x="0" y="0"/>
              <a:ext cx="3734044" cy="957468"/>
            </a:xfrm>
            <a:custGeom>
              <a:avLst/>
              <a:gdLst/>
              <a:ahLst/>
              <a:cxnLst/>
              <a:rect r="r" b="b" t="t" l="l"/>
              <a:pathLst>
                <a:path h="957468" w="3734044">
                  <a:moveTo>
                    <a:pt x="27849" y="0"/>
                  </a:moveTo>
                  <a:lnTo>
                    <a:pt x="3706195" y="0"/>
                  </a:lnTo>
                  <a:cubicBezTo>
                    <a:pt x="3713581" y="0"/>
                    <a:pt x="3720665" y="2934"/>
                    <a:pt x="3725887" y="8157"/>
                  </a:cubicBezTo>
                  <a:cubicBezTo>
                    <a:pt x="3731110" y="13380"/>
                    <a:pt x="3734044" y="20463"/>
                    <a:pt x="3734044" y="27849"/>
                  </a:cubicBezTo>
                  <a:lnTo>
                    <a:pt x="3734044" y="929619"/>
                  </a:lnTo>
                  <a:cubicBezTo>
                    <a:pt x="3734044" y="937005"/>
                    <a:pt x="3731110" y="944088"/>
                    <a:pt x="3725887" y="949311"/>
                  </a:cubicBezTo>
                  <a:cubicBezTo>
                    <a:pt x="3720665" y="954534"/>
                    <a:pt x="3713581" y="957468"/>
                    <a:pt x="3706195" y="957468"/>
                  </a:cubicBezTo>
                  <a:lnTo>
                    <a:pt x="27849" y="957468"/>
                  </a:lnTo>
                  <a:cubicBezTo>
                    <a:pt x="20463" y="957468"/>
                    <a:pt x="13380" y="954534"/>
                    <a:pt x="8157" y="949311"/>
                  </a:cubicBezTo>
                  <a:cubicBezTo>
                    <a:pt x="2934" y="944088"/>
                    <a:pt x="0" y="937005"/>
                    <a:pt x="0" y="929619"/>
                  </a:cubicBezTo>
                  <a:lnTo>
                    <a:pt x="0" y="27849"/>
                  </a:lnTo>
                  <a:cubicBezTo>
                    <a:pt x="0" y="20463"/>
                    <a:pt x="2934" y="13380"/>
                    <a:pt x="8157" y="8157"/>
                  </a:cubicBezTo>
                  <a:cubicBezTo>
                    <a:pt x="13380" y="2934"/>
                    <a:pt x="20463" y="0"/>
                    <a:pt x="27849" y="0"/>
                  </a:cubicBezTo>
                  <a:close/>
                </a:path>
              </a:pathLst>
            </a:custGeom>
            <a:solidFill>
              <a:srgbClr val="A4E473"/>
            </a:solidFill>
          </p:spPr>
        </p:sp>
        <p:sp>
          <p:nvSpPr>
            <p:cNvPr name="TextBox 11" id="11"/>
            <p:cNvSpPr txBox="true"/>
            <p:nvPr/>
          </p:nvSpPr>
          <p:spPr>
            <a:xfrm>
              <a:off x="0" y="-28575"/>
              <a:ext cx="3734044" cy="986043"/>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2313955" y="5313679"/>
            <a:ext cx="13660090" cy="3098166"/>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Muli"/>
              </a:rPr>
              <a:t>Website thương mại điện tử là những trang web do doanh nghiệp lập ra với mục đích chỉ giới thiệu và bán sản phẩm của công ty đó kinh doanh, không cho các thương nhân khác bán trên trang web của mình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816280" y="522349"/>
            <a:ext cx="12631390" cy="2562225"/>
          </a:xfrm>
          <a:prstGeom prst="rect">
            <a:avLst/>
          </a:prstGeom>
        </p:spPr>
        <p:txBody>
          <a:bodyPr anchor="t" rtlCol="false" tIns="0" lIns="0" bIns="0" rIns="0">
            <a:spAutoFit/>
          </a:bodyPr>
          <a:lstStyle/>
          <a:p>
            <a:pPr algn="l">
              <a:lnSpc>
                <a:spcPts val="10199"/>
              </a:lnSpc>
            </a:pPr>
            <a:r>
              <a:rPr lang="en-US" sz="8499" spc="-84">
                <a:solidFill>
                  <a:srgbClr val="000000"/>
                </a:solidFill>
                <a:latin typeface="Muli Bold"/>
              </a:rPr>
              <a:t>Chi tiết</a:t>
            </a:r>
          </a:p>
          <a:p>
            <a:pPr algn="l">
              <a:lnSpc>
                <a:spcPts val="10199"/>
              </a:lnSpc>
              <a:spcBef>
                <a:spcPct val="0"/>
              </a:spcBef>
            </a:pP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395267" y="3084574"/>
            <a:ext cx="14089366" cy="4677584"/>
            <a:chOff x="0" y="0"/>
            <a:chExt cx="3710780" cy="1231956"/>
          </a:xfrm>
        </p:grpSpPr>
        <p:sp>
          <p:nvSpPr>
            <p:cNvPr name="Freeform 10" id="10"/>
            <p:cNvSpPr/>
            <p:nvPr/>
          </p:nvSpPr>
          <p:spPr>
            <a:xfrm flipH="false" flipV="false" rot="0">
              <a:off x="0" y="0"/>
              <a:ext cx="3710780" cy="1231956"/>
            </a:xfrm>
            <a:custGeom>
              <a:avLst/>
              <a:gdLst/>
              <a:ahLst/>
              <a:cxnLst/>
              <a:rect r="r" b="b" t="t" l="l"/>
              <a:pathLst>
                <a:path h="1231956" w="3710780">
                  <a:moveTo>
                    <a:pt x="28024" y="0"/>
                  </a:moveTo>
                  <a:lnTo>
                    <a:pt x="3682756" y="0"/>
                  </a:lnTo>
                  <a:cubicBezTo>
                    <a:pt x="3690188" y="0"/>
                    <a:pt x="3697316" y="2953"/>
                    <a:pt x="3702572" y="8208"/>
                  </a:cubicBezTo>
                  <a:cubicBezTo>
                    <a:pt x="3707827" y="13463"/>
                    <a:pt x="3710780" y="20591"/>
                    <a:pt x="3710780" y="28024"/>
                  </a:cubicBezTo>
                  <a:lnTo>
                    <a:pt x="3710780" y="1203932"/>
                  </a:lnTo>
                  <a:cubicBezTo>
                    <a:pt x="3710780" y="1211365"/>
                    <a:pt x="3707827" y="1218493"/>
                    <a:pt x="3702572" y="1223748"/>
                  </a:cubicBezTo>
                  <a:cubicBezTo>
                    <a:pt x="3697316" y="1229004"/>
                    <a:pt x="3690188" y="1231956"/>
                    <a:pt x="3682756" y="1231956"/>
                  </a:cubicBezTo>
                  <a:lnTo>
                    <a:pt x="28024" y="1231956"/>
                  </a:lnTo>
                  <a:cubicBezTo>
                    <a:pt x="20591" y="1231956"/>
                    <a:pt x="13463" y="1229004"/>
                    <a:pt x="8208" y="1223748"/>
                  </a:cubicBezTo>
                  <a:cubicBezTo>
                    <a:pt x="2953" y="1218493"/>
                    <a:pt x="0" y="1211365"/>
                    <a:pt x="0" y="1203932"/>
                  </a:cubicBezTo>
                  <a:lnTo>
                    <a:pt x="0" y="28024"/>
                  </a:lnTo>
                  <a:cubicBezTo>
                    <a:pt x="0" y="20591"/>
                    <a:pt x="2953" y="13463"/>
                    <a:pt x="8208" y="8208"/>
                  </a:cubicBezTo>
                  <a:cubicBezTo>
                    <a:pt x="13463" y="2953"/>
                    <a:pt x="20591" y="0"/>
                    <a:pt x="28024" y="0"/>
                  </a:cubicBezTo>
                  <a:close/>
                </a:path>
              </a:pathLst>
            </a:custGeom>
            <a:solidFill>
              <a:srgbClr val="A4E473"/>
            </a:solidFill>
          </p:spPr>
        </p:sp>
        <p:sp>
          <p:nvSpPr>
            <p:cNvPr name="TextBox 11" id="11"/>
            <p:cNvSpPr txBox="true"/>
            <p:nvPr/>
          </p:nvSpPr>
          <p:spPr>
            <a:xfrm>
              <a:off x="0" y="-28575"/>
              <a:ext cx="3710780" cy="1260531"/>
            </a:xfrm>
            <a:prstGeom prst="rect">
              <a:avLst/>
            </a:prstGeom>
          </p:spPr>
          <p:txBody>
            <a:bodyPr anchor="ctr" rtlCol="false" tIns="50800" lIns="50800" bIns="50800" rIns="50800"/>
            <a:lstStyle/>
            <a:p>
              <a:pPr algn="ctr">
                <a:lnSpc>
                  <a:spcPts val="2100"/>
                </a:lnSpc>
              </a:pPr>
            </a:p>
          </p:txBody>
        </p:sp>
      </p:grpSp>
      <p:sp>
        <p:nvSpPr>
          <p:cNvPr name="Freeform 12" id="12"/>
          <p:cNvSpPr/>
          <p:nvPr/>
        </p:nvSpPr>
        <p:spPr>
          <a:xfrm flipH="false" flipV="false" rot="0">
            <a:off x="13306769" y="2829674"/>
            <a:ext cx="1816012" cy="1347151"/>
          </a:xfrm>
          <a:custGeom>
            <a:avLst/>
            <a:gdLst/>
            <a:ahLst/>
            <a:cxnLst/>
            <a:rect r="r" b="b" t="t" l="l"/>
            <a:pathLst>
              <a:path h="1347151" w="1816012">
                <a:moveTo>
                  <a:pt x="0" y="0"/>
                </a:moveTo>
                <a:lnTo>
                  <a:pt x="1816012" y="0"/>
                </a:lnTo>
                <a:lnTo>
                  <a:pt x="1816012" y="1347150"/>
                </a:lnTo>
                <a:lnTo>
                  <a:pt x="0" y="1347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0" y="2985732"/>
            <a:ext cx="14214775" cy="5354321"/>
          </a:xfrm>
          <a:prstGeom prst="rect">
            <a:avLst/>
          </a:prstGeom>
        </p:spPr>
        <p:txBody>
          <a:bodyPr anchor="t" rtlCol="false" tIns="0" lIns="0" bIns="0" rIns="0">
            <a:spAutoFit/>
          </a:bodyPr>
          <a:lstStyle/>
          <a:p>
            <a:pPr algn="ctr">
              <a:lnSpc>
                <a:spcPts val="6439"/>
              </a:lnSpc>
            </a:pPr>
            <a:r>
              <a:rPr lang="en-US" sz="4599">
                <a:solidFill>
                  <a:srgbClr val="000000"/>
                </a:solidFill>
                <a:latin typeface="Roboto"/>
              </a:rPr>
              <a:t>Trong Siêu thị Mini là: </a:t>
            </a:r>
          </a:p>
          <a:p>
            <a:pPr algn="l" marL="993130" indent="-496565" lvl="1">
              <a:lnSpc>
                <a:spcPts val="6439"/>
              </a:lnSpc>
              <a:buFont typeface="Arial"/>
              <a:buChar char="•"/>
            </a:pPr>
            <a:r>
              <a:rPr lang="en-US" sz="4599">
                <a:solidFill>
                  <a:srgbClr val="000000"/>
                </a:solidFill>
                <a:latin typeface="Roboto"/>
              </a:rPr>
              <a:t>Là một trong những phần quan trọng. </a:t>
            </a:r>
          </a:p>
          <a:p>
            <a:pPr algn="l" marL="993130" indent="-496565" lvl="1">
              <a:lnSpc>
                <a:spcPts val="6439"/>
              </a:lnSpc>
              <a:buFont typeface="Arial"/>
              <a:buChar char="•"/>
            </a:pPr>
            <a:r>
              <a:rPr lang="en-US" sz="4599">
                <a:solidFill>
                  <a:srgbClr val="000000"/>
                </a:solidFill>
                <a:latin typeface="Roboto"/>
              </a:rPr>
              <a:t>Hỗ trợ các hoạt động mua bán siêu thị</a:t>
            </a:r>
          </a:p>
          <a:p>
            <a:pPr algn="l" marL="993130" indent="-496565" lvl="1">
              <a:lnSpc>
                <a:spcPts val="6439"/>
              </a:lnSpc>
              <a:buFont typeface="Arial"/>
              <a:buChar char="•"/>
            </a:pPr>
            <a:r>
              <a:rPr lang="en-US" sz="4599">
                <a:solidFill>
                  <a:srgbClr val="000000"/>
                </a:solidFill>
                <a:latin typeface="Roboto"/>
              </a:rPr>
              <a:t>Giải quyết các vấn đề liên quan đến báo giá, đơn hàng, bán hàng và thanh toán online. </a:t>
            </a:r>
          </a:p>
          <a:p>
            <a:pPr algn="ctr">
              <a:lnSpc>
                <a:spcPts val="6439"/>
              </a:lnSpc>
            </a:pPr>
          </a:p>
          <a:p>
            <a:pPr algn="ctr">
              <a:lnSpc>
                <a:spcPts val="39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737770" y="373605"/>
            <a:ext cx="3799619" cy="3290488"/>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28700" y="373605"/>
            <a:ext cx="4212844" cy="586200"/>
            <a:chOff x="0" y="0"/>
            <a:chExt cx="5617125" cy="781600"/>
          </a:xfrm>
        </p:grpSpPr>
        <p:sp>
          <p:nvSpPr>
            <p:cNvPr name="TextBox 7" id="7"/>
            <p:cNvSpPr txBox="true"/>
            <p:nvPr/>
          </p:nvSpPr>
          <p:spPr>
            <a:xfrm rot="0">
              <a:off x="1293956" y="104459"/>
              <a:ext cx="4323169" cy="525057"/>
            </a:xfrm>
            <a:prstGeom prst="rect">
              <a:avLst/>
            </a:prstGeom>
          </p:spPr>
          <p:txBody>
            <a:bodyPr anchor="t" rtlCol="false" tIns="0" lIns="0" bIns="0" rIns="0">
              <a:spAutoFit/>
            </a:bodyPr>
            <a:lstStyle/>
            <a:p>
              <a:pPr algn="l">
                <a:lnSpc>
                  <a:spcPts val="3359"/>
                </a:lnSpc>
                <a:spcBef>
                  <a:spcPct val="0"/>
                </a:spcBef>
              </a:pPr>
            </a:p>
          </p:txBody>
        </p:sp>
        <p:sp>
          <p:nvSpPr>
            <p:cNvPr name="Freeform 8" id="8"/>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2438015" y="2459391"/>
            <a:ext cx="11299755" cy="7969827"/>
          </a:xfrm>
          <a:custGeom>
            <a:avLst/>
            <a:gdLst/>
            <a:ahLst/>
            <a:cxnLst/>
            <a:rect r="r" b="b" t="t" l="l"/>
            <a:pathLst>
              <a:path h="7969827" w="11299755">
                <a:moveTo>
                  <a:pt x="0" y="0"/>
                </a:moveTo>
                <a:lnTo>
                  <a:pt x="11299755" y="0"/>
                </a:lnTo>
                <a:lnTo>
                  <a:pt x="11299755" y="7969827"/>
                </a:lnTo>
                <a:lnTo>
                  <a:pt x="0" y="7969827"/>
                </a:lnTo>
                <a:lnTo>
                  <a:pt x="0" y="0"/>
                </a:lnTo>
                <a:close/>
              </a:path>
            </a:pathLst>
          </a:custGeom>
          <a:blipFill>
            <a:blip r:embed="rId4"/>
            <a:stretch>
              <a:fillRect l="0" t="0" r="0" b="0"/>
            </a:stretch>
          </a:blipFill>
        </p:spPr>
      </p:sp>
      <p:grpSp>
        <p:nvGrpSpPr>
          <p:cNvPr name="Group 10" id="10"/>
          <p:cNvGrpSpPr/>
          <p:nvPr/>
        </p:nvGrpSpPr>
        <p:grpSpPr>
          <a:xfrm rot="0">
            <a:off x="1028700" y="666705"/>
            <a:ext cx="11437054" cy="2825015"/>
            <a:chOff x="0" y="0"/>
            <a:chExt cx="15249406" cy="3766687"/>
          </a:xfrm>
        </p:grpSpPr>
        <p:sp>
          <p:nvSpPr>
            <p:cNvPr name="TextBox 11" id="11"/>
            <p:cNvSpPr txBox="true"/>
            <p:nvPr/>
          </p:nvSpPr>
          <p:spPr>
            <a:xfrm rot="0">
              <a:off x="0" y="172720"/>
              <a:ext cx="15249406" cy="2105660"/>
            </a:xfrm>
            <a:prstGeom prst="rect">
              <a:avLst/>
            </a:prstGeom>
          </p:spPr>
          <p:txBody>
            <a:bodyPr anchor="t" rtlCol="false" tIns="0" lIns="0" bIns="0" rIns="0">
              <a:spAutoFit/>
            </a:bodyPr>
            <a:lstStyle/>
            <a:p>
              <a:pPr algn="l">
                <a:lnSpc>
                  <a:spcPts val="13229"/>
                </a:lnSpc>
              </a:pPr>
              <a:r>
                <a:rPr lang="en-US" sz="9449" spc="-103">
                  <a:solidFill>
                    <a:srgbClr val="000000"/>
                  </a:solidFill>
                  <a:latin typeface="Muli Bold"/>
                </a:rPr>
                <a:t>2. Quản lý dự án</a:t>
              </a:r>
            </a:p>
          </p:txBody>
        </p:sp>
        <p:sp>
          <p:nvSpPr>
            <p:cNvPr name="TextBox 12" id="12"/>
            <p:cNvSpPr txBox="true"/>
            <p:nvPr/>
          </p:nvSpPr>
          <p:spPr>
            <a:xfrm rot="0">
              <a:off x="0" y="2980656"/>
              <a:ext cx="15249406" cy="786031"/>
            </a:xfrm>
            <a:prstGeom prst="rect">
              <a:avLst/>
            </a:prstGeom>
          </p:spPr>
          <p:txBody>
            <a:bodyPr anchor="t" rtlCol="false" tIns="0" lIns="0" bIns="0" rIns="0">
              <a:spAutoFit/>
            </a:bodyPr>
            <a:lstStyle/>
            <a:p>
              <a:pPr algn="l">
                <a:lnSpc>
                  <a:spcPts val="503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27820"/>
            <a:ext cx="12631390" cy="1276350"/>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Muli Bold"/>
              </a:rPr>
              <a:t>QUẢN LÝ PHẠM VI</a:t>
            </a: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3660090"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243939"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3670298" y="4554064"/>
            <a:ext cx="11299071" cy="2812389"/>
            <a:chOff x="0" y="0"/>
            <a:chExt cx="2975887" cy="740711"/>
          </a:xfrm>
        </p:grpSpPr>
        <p:sp>
          <p:nvSpPr>
            <p:cNvPr name="Freeform 10" id="10"/>
            <p:cNvSpPr/>
            <p:nvPr/>
          </p:nvSpPr>
          <p:spPr>
            <a:xfrm flipH="false" flipV="false" rot="0">
              <a:off x="0" y="0"/>
              <a:ext cx="2975887" cy="740711"/>
            </a:xfrm>
            <a:custGeom>
              <a:avLst/>
              <a:gdLst/>
              <a:ahLst/>
              <a:cxnLst/>
              <a:rect r="r" b="b" t="t" l="l"/>
              <a:pathLst>
                <a:path h="740711" w="2975887">
                  <a:moveTo>
                    <a:pt x="34944" y="0"/>
                  </a:moveTo>
                  <a:lnTo>
                    <a:pt x="2940943" y="0"/>
                  </a:lnTo>
                  <a:cubicBezTo>
                    <a:pt x="2950210" y="0"/>
                    <a:pt x="2959099" y="3682"/>
                    <a:pt x="2965652" y="10235"/>
                  </a:cubicBezTo>
                  <a:cubicBezTo>
                    <a:pt x="2972205" y="16788"/>
                    <a:pt x="2975887" y="25676"/>
                    <a:pt x="2975887" y="34944"/>
                  </a:cubicBezTo>
                  <a:lnTo>
                    <a:pt x="2975887" y="705767"/>
                  </a:lnTo>
                  <a:cubicBezTo>
                    <a:pt x="2975887" y="715035"/>
                    <a:pt x="2972205" y="723923"/>
                    <a:pt x="2965652" y="730476"/>
                  </a:cubicBezTo>
                  <a:cubicBezTo>
                    <a:pt x="2959099" y="737030"/>
                    <a:pt x="2950210" y="740711"/>
                    <a:pt x="2940943" y="740711"/>
                  </a:cubicBezTo>
                  <a:lnTo>
                    <a:pt x="34944" y="740711"/>
                  </a:lnTo>
                  <a:cubicBezTo>
                    <a:pt x="25676" y="740711"/>
                    <a:pt x="16788" y="737030"/>
                    <a:pt x="10235" y="730476"/>
                  </a:cubicBezTo>
                  <a:cubicBezTo>
                    <a:pt x="3682" y="723923"/>
                    <a:pt x="0" y="715035"/>
                    <a:pt x="0" y="705767"/>
                  </a:cubicBezTo>
                  <a:lnTo>
                    <a:pt x="0" y="34944"/>
                  </a:lnTo>
                  <a:cubicBezTo>
                    <a:pt x="0" y="25676"/>
                    <a:pt x="3682" y="16788"/>
                    <a:pt x="10235" y="10235"/>
                  </a:cubicBezTo>
                  <a:cubicBezTo>
                    <a:pt x="16788" y="3682"/>
                    <a:pt x="25676" y="0"/>
                    <a:pt x="34944" y="0"/>
                  </a:cubicBezTo>
                  <a:close/>
                </a:path>
              </a:pathLst>
            </a:custGeom>
            <a:solidFill>
              <a:srgbClr val="A4E473"/>
            </a:solidFill>
          </p:spPr>
        </p:sp>
        <p:sp>
          <p:nvSpPr>
            <p:cNvPr name="TextBox 11" id="11"/>
            <p:cNvSpPr txBox="true"/>
            <p:nvPr/>
          </p:nvSpPr>
          <p:spPr>
            <a:xfrm>
              <a:off x="0" y="-28575"/>
              <a:ext cx="2975887" cy="769286"/>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638999" y="1652813"/>
            <a:ext cx="11299071" cy="2812389"/>
            <a:chOff x="0" y="0"/>
            <a:chExt cx="2975887" cy="740711"/>
          </a:xfrm>
        </p:grpSpPr>
        <p:sp>
          <p:nvSpPr>
            <p:cNvPr name="Freeform 13" id="13"/>
            <p:cNvSpPr/>
            <p:nvPr/>
          </p:nvSpPr>
          <p:spPr>
            <a:xfrm flipH="false" flipV="false" rot="0">
              <a:off x="0" y="0"/>
              <a:ext cx="2975887" cy="740711"/>
            </a:xfrm>
            <a:custGeom>
              <a:avLst/>
              <a:gdLst/>
              <a:ahLst/>
              <a:cxnLst/>
              <a:rect r="r" b="b" t="t" l="l"/>
              <a:pathLst>
                <a:path h="740711" w="2975887">
                  <a:moveTo>
                    <a:pt x="34944" y="0"/>
                  </a:moveTo>
                  <a:lnTo>
                    <a:pt x="2940943" y="0"/>
                  </a:lnTo>
                  <a:cubicBezTo>
                    <a:pt x="2950210" y="0"/>
                    <a:pt x="2959099" y="3682"/>
                    <a:pt x="2965652" y="10235"/>
                  </a:cubicBezTo>
                  <a:cubicBezTo>
                    <a:pt x="2972205" y="16788"/>
                    <a:pt x="2975887" y="25676"/>
                    <a:pt x="2975887" y="34944"/>
                  </a:cubicBezTo>
                  <a:lnTo>
                    <a:pt x="2975887" y="705767"/>
                  </a:lnTo>
                  <a:cubicBezTo>
                    <a:pt x="2975887" y="715035"/>
                    <a:pt x="2972205" y="723923"/>
                    <a:pt x="2965652" y="730476"/>
                  </a:cubicBezTo>
                  <a:cubicBezTo>
                    <a:pt x="2959099" y="737030"/>
                    <a:pt x="2950210" y="740711"/>
                    <a:pt x="2940943" y="740711"/>
                  </a:cubicBezTo>
                  <a:lnTo>
                    <a:pt x="34944" y="740711"/>
                  </a:lnTo>
                  <a:cubicBezTo>
                    <a:pt x="25676" y="740711"/>
                    <a:pt x="16788" y="737030"/>
                    <a:pt x="10235" y="730476"/>
                  </a:cubicBezTo>
                  <a:cubicBezTo>
                    <a:pt x="3682" y="723923"/>
                    <a:pt x="0" y="715035"/>
                    <a:pt x="0" y="705767"/>
                  </a:cubicBezTo>
                  <a:lnTo>
                    <a:pt x="0" y="34944"/>
                  </a:lnTo>
                  <a:cubicBezTo>
                    <a:pt x="0" y="25676"/>
                    <a:pt x="3682" y="16788"/>
                    <a:pt x="10235" y="10235"/>
                  </a:cubicBezTo>
                  <a:cubicBezTo>
                    <a:pt x="16788" y="3682"/>
                    <a:pt x="25676" y="0"/>
                    <a:pt x="34944" y="0"/>
                  </a:cubicBezTo>
                  <a:close/>
                </a:path>
              </a:pathLst>
            </a:custGeom>
            <a:solidFill>
              <a:srgbClr val="A4E473"/>
            </a:solidFill>
          </p:spPr>
        </p:sp>
        <p:sp>
          <p:nvSpPr>
            <p:cNvPr name="TextBox 14" id="14"/>
            <p:cNvSpPr txBox="true"/>
            <p:nvPr/>
          </p:nvSpPr>
          <p:spPr>
            <a:xfrm>
              <a:off x="0" y="-28575"/>
              <a:ext cx="2975887" cy="769286"/>
            </a:xfrm>
            <a:prstGeom prst="rect">
              <a:avLst/>
            </a:prstGeom>
          </p:spPr>
          <p:txBody>
            <a:bodyPr anchor="ctr" rtlCol="false" tIns="50800" lIns="50800" bIns="50800" rIns="50800"/>
            <a:lstStyle/>
            <a:p>
              <a:pPr algn="ctr">
                <a:lnSpc>
                  <a:spcPts val="2100"/>
                </a:lnSpc>
              </a:pPr>
            </a:p>
          </p:txBody>
        </p:sp>
      </p:grpSp>
      <p:sp>
        <p:nvSpPr>
          <p:cNvPr name="Freeform 15" id="15"/>
          <p:cNvSpPr/>
          <p:nvPr/>
        </p:nvSpPr>
        <p:spPr>
          <a:xfrm flipH="false" flipV="false" rot="0">
            <a:off x="1963961" y="1845317"/>
            <a:ext cx="2512167" cy="2427381"/>
          </a:xfrm>
          <a:custGeom>
            <a:avLst/>
            <a:gdLst/>
            <a:ahLst/>
            <a:cxnLst/>
            <a:rect r="r" b="b" t="t" l="l"/>
            <a:pathLst>
              <a:path h="2427381" w="2512167">
                <a:moveTo>
                  <a:pt x="0" y="0"/>
                </a:moveTo>
                <a:lnTo>
                  <a:pt x="2512167" y="0"/>
                </a:lnTo>
                <a:lnTo>
                  <a:pt x="2512167" y="2427381"/>
                </a:lnTo>
                <a:lnTo>
                  <a:pt x="0" y="2427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6562534" y="7366453"/>
            <a:ext cx="11299071" cy="2812389"/>
            <a:chOff x="0" y="0"/>
            <a:chExt cx="2975887" cy="740711"/>
          </a:xfrm>
        </p:grpSpPr>
        <p:sp>
          <p:nvSpPr>
            <p:cNvPr name="Freeform 17" id="17"/>
            <p:cNvSpPr/>
            <p:nvPr/>
          </p:nvSpPr>
          <p:spPr>
            <a:xfrm flipH="false" flipV="false" rot="0">
              <a:off x="0" y="0"/>
              <a:ext cx="2975887" cy="740711"/>
            </a:xfrm>
            <a:custGeom>
              <a:avLst/>
              <a:gdLst/>
              <a:ahLst/>
              <a:cxnLst/>
              <a:rect r="r" b="b" t="t" l="l"/>
              <a:pathLst>
                <a:path h="740711" w="2975887">
                  <a:moveTo>
                    <a:pt x="34944" y="0"/>
                  </a:moveTo>
                  <a:lnTo>
                    <a:pt x="2940943" y="0"/>
                  </a:lnTo>
                  <a:cubicBezTo>
                    <a:pt x="2950210" y="0"/>
                    <a:pt x="2959099" y="3682"/>
                    <a:pt x="2965652" y="10235"/>
                  </a:cubicBezTo>
                  <a:cubicBezTo>
                    <a:pt x="2972205" y="16788"/>
                    <a:pt x="2975887" y="25676"/>
                    <a:pt x="2975887" y="34944"/>
                  </a:cubicBezTo>
                  <a:lnTo>
                    <a:pt x="2975887" y="705767"/>
                  </a:lnTo>
                  <a:cubicBezTo>
                    <a:pt x="2975887" y="715035"/>
                    <a:pt x="2972205" y="723923"/>
                    <a:pt x="2965652" y="730476"/>
                  </a:cubicBezTo>
                  <a:cubicBezTo>
                    <a:pt x="2959099" y="737030"/>
                    <a:pt x="2950210" y="740711"/>
                    <a:pt x="2940943" y="740711"/>
                  </a:cubicBezTo>
                  <a:lnTo>
                    <a:pt x="34944" y="740711"/>
                  </a:lnTo>
                  <a:cubicBezTo>
                    <a:pt x="25676" y="740711"/>
                    <a:pt x="16788" y="737030"/>
                    <a:pt x="10235" y="730476"/>
                  </a:cubicBezTo>
                  <a:cubicBezTo>
                    <a:pt x="3682" y="723923"/>
                    <a:pt x="0" y="715035"/>
                    <a:pt x="0" y="705767"/>
                  </a:cubicBezTo>
                  <a:lnTo>
                    <a:pt x="0" y="34944"/>
                  </a:lnTo>
                  <a:cubicBezTo>
                    <a:pt x="0" y="25676"/>
                    <a:pt x="3682" y="16788"/>
                    <a:pt x="10235" y="10235"/>
                  </a:cubicBezTo>
                  <a:cubicBezTo>
                    <a:pt x="16788" y="3682"/>
                    <a:pt x="25676" y="0"/>
                    <a:pt x="34944" y="0"/>
                  </a:cubicBezTo>
                  <a:close/>
                </a:path>
              </a:pathLst>
            </a:custGeom>
            <a:solidFill>
              <a:srgbClr val="A4E473"/>
            </a:solidFill>
          </p:spPr>
        </p:sp>
        <p:sp>
          <p:nvSpPr>
            <p:cNvPr name="TextBox 18" id="18"/>
            <p:cNvSpPr txBox="true"/>
            <p:nvPr/>
          </p:nvSpPr>
          <p:spPr>
            <a:xfrm>
              <a:off x="0" y="-28575"/>
              <a:ext cx="2975887" cy="769286"/>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952979" y="7418758"/>
            <a:ext cx="2643407" cy="2707778"/>
          </a:xfrm>
          <a:custGeom>
            <a:avLst/>
            <a:gdLst/>
            <a:ahLst/>
            <a:cxnLst/>
            <a:rect r="r" b="b" t="t" l="l"/>
            <a:pathLst>
              <a:path h="2707778" w="2643407">
                <a:moveTo>
                  <a:pt x="0" y="0"/>
                </a:moveTo>
                <a:lnTo>
                  <a:pt x="2643407" y="0"/>
                </a:lnTo>
                <a:lnTo>
                  <a:pt x="2643407" y="2707778"/>
                </a:lnTo>
                <a:lnTo>
                  <a:pt x="0" y="2707778"/>
                </a:lnTo>
                <a:lnTo>
                  <a:pt x="0" y="0"/>
                </a:lnTo>
                <a:close/>
              </a:path>
            </a:pathLst>
          </a:custGeom>
          <a:blipFill>
            <a:blip r:embed="rId4"/>
            <a:stretch>
              <a:fillRect l="-1217" t="0" r="-1217" b="0"/>
            </a:stretch>
          </a:blipFill>
        </p:spPr>
      </p:sp>
      <p:sp>
        <p:nvSpPr>
          <p:cNvPr name="Freeform 20" id="20"/>
          <p:cNvSpPr/>
          <p:nvPr/>
        </p:nvSpPr>
        <p:spPr>
          <a:xfrm flipH="false" flipV="false" rot="0">
            <a:off x="3813708" y="4592410"/>
            <a:ext cx="4234937" cy="2646836"/>
          </a:xfrm>
          <a:custGeom>
            <a:avLst/>
            <a:gdLst/>
            <a:ahLst/>
            <a:cxnLst/>
            <a:rect r="r" b="b" t="t" l="l"/>
            <a:pathLst>
              <a:path h="2646836" w="4234937">
                <a:moveTo>
                  <a:pt x="0" y="0"/>
                </a:moveTo>
                <a:lnTo>
                  <a:pt x="4234937" y="0"/>
                </a:lnTo>
                <a:lnTo>
                  <a:pt x="4234937" y="2646835"/>
                </a:lnTo>
                <a:lnTo>
                  <a:pt x="0" y="2646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4476128" y="2592612"/>
            <a:ext cx="8329723" cy="1597661"/>
          </a:xfrm>
          <a:prstGeom prst="rect">
            <a:avLst/>
          </a:prstGeom>
        </p:spPr>
        <p:txBody>
          <a:bodyPr anchor="t" rtlCol="false" tIns="0" lIns="0" bIns="0" rIns="0">
            <a:spAutoFit/>
          </a:bodyPr>
          <a:lstStyle/>
          <a:p>
            <a:pPr algn="ctr">
              <a:lnSpc>
                <a:spcPts val="6439"/>
              </a:lnSpc>
            </a:pPr>
            <a:r>
              <a:rPr lang="en-US" sz="4599">
                <a:solidFill>
                  <a:srgbClr val="000000"/>
                </a:solidFill>
                <a:latin typeface="Roboto"/>
              </a:rPr>
              <a:t>Đầu ra dự án : Website</a:t>
            </a:r>
          </a:p>
          <a:p>
            <a:pPr algn="ctr">
              <a:lnSpc>
                <a:spcPts val="6439"/>
              </a:lnSpc>
              <a:spcBef>
                <a:spcPct val="0"/>
              </a:spcBef>
            </a:pPr>
            <a:r>
              <a:rPr lang="en-US" sz="4599">
                <a:solidFill>
                  <a:srgbClr val="000000"/>
                </a:solidFill>
                <a:latin typeface="Roboto"/>
              </a:rPr>
              <a:t> GreenMart</a:t>
            </a:r>
          </a:p>
        </p:txBody>
      </p:sp>
      <p:sp>
        <p:nvSpPr>
          <p:cNvPr name="TextBox 22" id="22"/>
          <p:cNvSpPr txBox="true"/>
          <p:nvPr/>
        </p:nvSpPr>
        <p:spPr>
          <a:xfrm rot="0">
            <a:off x="7771383" y="5171382"/>
            <a:ext cx="7348193" cy="1597661"/>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Năng suất : Toàn bộ năng lực của nhóm</a:t>
            </a:r>
          </a:p>
        </p:txBody>
      </p:sp>
      <p:sp>
        <p:nvSpPr>
          <p:cNvPr name="TextBox 23" id="23"/>
          <p:cNvSpPr txBox="true"/>
          <p:nvPr/>
        </p:nvSpPr>
        <p:spPr>
          <a:xfrm rot="0">
            <a:off x="9596386" y="8163221"/>
            <a:ext cx="7348193" cy="78803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Kết quả cần đạt được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27820"/>
            <a:ext cx="12631390" cy="1276350"/>
          </a:xfrm>
          <a:prstGeom prst="rect">
            <a:avLst/>
          </a:prstGeom>
        </p:spPr>
        <p:txBody>
          <a:bodyPr anchor="t" rtlCol="false" tIns="0" lIns="0" bIns="0" rIns="0">
            <a:spAutoFit/>
          </a:bodyPr>
          <a:lstStyle/>
          <a:p>
            <a:pPr algn="l">
              <a:lnSpc>
                <a:spcPts val="10199"/>
              </a:lnSpc>
              <a:spcBef>
                <a:spcPct val="0"/>
              </a:spcBef>
            </a:pPr>
            <a:r>
              <a:rPr lang="en-US" sz="8499" spc="-84">
                <a:solidFill>
                  <a:srgbClr val="000000"/>
                </a:solidFill>
                <a:latin typeface="Muli Bold"/>
              </a:rPr>
              <a:t>QUẢN LÝ THỜI GIAN</a:t>
            </a:r>
          </a:p>
        </p:txBody>
      </p:sp>
      <p:grpSp>
        <p:nvGrpSpPr>
          <p:cNvPr name="Group 3" id="3"/>
          <p:cNvGrpSpPr/>
          <p:nvPr/>
        </p:nvGrpSpPr>
        <p:grpSpPr>
          <a:xfrm rot="0">
            <a:off x="16799111" y="2687862"/>
            <a:ext cx="2977778" cy="2578770"/>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4086485" y="-135282"/>
            <a:ext cx="4201515" cy="363853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3660090" y="-956153"/>
            <a:ext cx="2481390" cy="214889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9" id="9"/>
          <p:cNvSpPr/>
          <p:nvPr/>
        </p:nvSpPr>
        <p:spPr>
          <a:xfrm flipH="false" flipV="false" rot="0">
            <a:off x="1513283" y="1683983"/>
            <a:ext cx="1730225" cy="5791548"/>
          </a:xfrm>
          <a:custGeom>
            <a:avLst/>
            <a:gdLst/>
            <a:ahLst/>
            <a:cxnLst/>
            <a:rect r="r" b="b" t="t" l="l"/>
            <a:pathLst>
              <a:path h="5791548" w="1730225">
                <a:moveTo>
                  <a:pt x="0" y="0"/>
                </a:moveTo>
                <a:lnTo>
                  <a:pt x="1730225" y="0"/>
                </a:lnTo>
                <a:lnTo>
                  <a:pt x="1730225" y="5791548"/>
                </a:lnTo>
                <a:lnTo>
                  <a:pt x="0" y="57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180770" y="1683983"/>
            <a:ext cx="1730225" cy="5791548"/>
          </a:xfrm>
          <a:custGeom>
            <a:avLst/>
            <a:gdLst/>
            <a:ahLst/>
            <a:cxnLst/>
            <a:rect r="r" b="b" t="t" l="l"/>
            <a:pathLst>
              <a:path h="5791548" w="1730225">
                <a:moveTo>
                  <a:pt x="0" y="0"/>
                </a:moveTo>
                <a:lnTo>
                  <a:pt x="1730225" y="0"/>
                </a:lnTo>
                <a:lnTo>
                  <a:pt x="1730225" y="5791548"/>
                </a:lnTo>
                <a:lnTo>
                  <a:pt x="0" y="57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68157" y="1683983"/>
            <a:ext cx="1730225" cy="5791548"/>
          </a:xfrm>
          <a:custGeom>
            <a:avLst/>
            <a:gdLst/>
            <a:ahLst/>
            <a:cxnLst/>
            <a:rect r="r" b="b" t="t" l="l"/>
            <a:pathLst>
              <a:path h="5791548" w="1730225">
                <a:moveTo>
                  <a:pt x="0" y="0"/>
                </a:moveTo>
                <a:lnTo>
                  <a:pt x="1730225" y="0"/>
                </a:lnTo>
                <a:lnTo>
                  <a:pt x="1730225" y="5791548"/>
                </a:lnTo>
                <a:lnTo>
                  <a:pt x="0" y="5791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14253" y="7656506"/>
            <a:ext cx="4328284" cy="240728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Thời gian thực hiện dự án: 86 ngày.</a:t>
            </a:r>
          </a:p>
        </p:txBody>
      </p:sp>
      <p:sp>
        <p:nvSpPr>
          <p:cNvPr name="TextBox 13" id="13"/>
          <p:cNvSpPr txBox="true"/>
          <p:nvPr/>
        </p:nvSpPr>
        <p:spPr>
          <a:xfrm rot="0">
            <a:off x="5881740" y="7656506"/>
            <a:ext cx="4328284" cy="240728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Thời gian thực hiện tối đa: 94 ngày.</a:t>
            </a:r>
          </a:p>
        </p:txBody>
      </p:sp>
      <p:sp>
        <p:nvSpPr>
          <p:cNvPr name="TextBox 14" id="14"/>
          <p:cNvSpPr txBox="true"/>
          <p:nvPr/>
        </p:nvSpPr>
        <p:spPr>
          <a:xfrm rot="0">
            <a:off x="10888781" y="7656506"/>
            <a:ext cx="5252699" cy="2407286"/>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Roboto"/>
              </a:rPr>
              <a:t>Thời gian sử dụng thử nghiệm website: 3 ngày.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DAGEKPwHExg</dc:identifier>
  <dcterms:modified xsi:type="dcterms:W3CDTF">2011-08-01T06:04:30Z</dcterms:modified>
  <cp:revision>1</cp:revision>
  <dc:title>Báo cáo GK NT118</dc:title>
</cp:coreProperties>
</file>